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705" r:id="rId5"/>
    <p:sldMasterId id="2147483720" r:id="rId6"/>
  </p:sldMasterIdLst>
  <p:notesMasterIdLst>
    <p:notesMasterId r:id="rId35"/>
  </p:notesMasterIdLst>
  <p:sldIdLst>
    <p:sldId id="494" r:id="rId7"/>
    <p:sldId id="2147471247" r:id="rId8"/>
    <p:sldId id="2147471161" r:id="rId9"/>
    <p:sldId id="2147471206" r:id="rId10"/>
    <p:sldId id="2147471210" r:id="rId11"/>
    <p:sldId id="2147471209" r:id="rId12"/>
    <p:sldId id="286" r:id="rId13"/>
    <p:sldId id="291" r:id="rId14"/>
    <p:sldId id="2147471155" r:id="rId15"/>
    <p:sldId id="2147471164" r:id="rId16"/>
    <p:sldId id="2147471249" r:id="rId17"/>
    <p:sldId id="2147471242" r:id="rId18"/>
    <p:sldId id="2147471165" r:id="rId19"/>
    <p:sldId id="2147471211" r:id="rId20"/>
    <p:sldId id="2147471241" r:id="rId21"/>
    <p:sldId id="2147471153" r:id="rId22"/>
    <p:sldId id="256" r:id="rId23"/>
    <p:sldId id="2147471162" r:id="rId24"/>
    <p:sldId id="2147471182" r:id="rId25"/>
    <p:sldId id="853" r:id="rId26"/>
    <p:sldId id="2147471177" r:id="rId27"/>
    <p:sldId id="2147471179" r:id="rId28"/>
    <p:sldId id="2147471180" r:id="rId29"/>
    <p:sldId id="2147471245" r:id="rId30"/>
    <p:sldId id="2147471244" r:id="rId31"/>
    <p:sldId id="2147471246" r:id="rId32"/>
    <p:sldId id="2147471207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Lander" initials="LL" lastIdx="6" clrIdx="0">
    <p:extLst>
      <p:ext uri="{19B8F6BF-5375-455C-9EA6-DF929625EA0E}">
        <p15:presenceInfo xmlns:p15="http://schemas.microsoft.com/office/powerpoint/2012/main" userId="S::llander@cdisc.org::ea7d3db0-19ac-4445-b201-33ea957dd28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6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391BC8-A90F-42E4-9F7C-4CCE5E74848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18FEEC-F7DF-4E36-A668-3AE3B1436299}">
      <dgm:prSet phldrT="[Text]" custT="1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1200" b="1" dirty="0"/>
            <a:t>Define-XML Metadata</a:t>
          </a:r>
        </a:p>
      </dgm:t>
    </dgm:pt>
    <dgm:pt modelId="{8311B9E6-8B4A-4E06-A55C-F7931F81C676}" type="parTrans" cxnId="{DF2F5219-A22E-4019-A6EF-DCE91BC4265B}">
      <dgm:prSet/>
      <dgm:spPr/>
      <dgm:t>
        <a:bodyPr/>
        <a:lstStyle/>
        <a:p>
          <a:endParaRPr lang="en-US"/>
        </a:p>
      </dgm:t>
    </dgm:pt>
    <dgm:pt modelId="{549E0CE2-D854-41F0-93AE-D38B87F3B81D}" type="sibTrans" cxnId="{DF2F5219-A22E-4019-A6EF-DCE91BC4265B}">
      <dgm:prSet/>
      <dgm:spPr/>
      <dgm:t>
        <a:bodyPr/>
        <a:lstStyle/>
        <a:p>
          <a:endParaRPr lang="en-US"/>
        </a:p>
      </dgm:t>
    </dgm:pt>
    <dgm:pt modelId="{27BE5460-1334-42E9-A389-28AAD02798DA}">
      <dgm:prSet phldrT="[Text]" custT="1"/>
      <dgm:spPr/>
      <dgm:t>
        <a:bodyPr/>
        <a:lstStyle/>
        <a:p>
          <a:r>
            <a:rPr lang="en-US" sz="1400" b="1" dirty="0"/>
            <a:t>Table Metadata</a:t>
          </a:r>
        </a:p>
      </dgm:t>
    </dgm:pt>
    <dgm:pt modelId="{D02ECB1A-7BC8-460C-9BA5-4BA6C4F7DF5C}" type="parTrans" cxnId="{6EAAED65-21C0-457A-B838-66988DB598BC}">
      <dgm:prSet/>
      <dgm:spPr/>
      <dgm:t>
        <a:bodyPr/>
        <a:lstStyle/>
        <a:p>
          <a:endParaRPr lang="en-US"/>
        </a:p>
      </dgm:t>
    </dgm:pt>
    <dgm:pt modelId="{BB99D344-286B-41DF-9B38-0C179B821E1C}" type="sibTrans" cxnId="{6EAAED65-21C0-457A-B838-66988DB598BC}">
      <dgm:prSet/>
      <dgm:spPr/>
      <dgm:t>
        <a:bodyPr/>
        <a:lstStyle/>
        <a:p>
          <a:endParaRPr lang="en-US"/>
        </a:p>
      </dgm:t>
    </dgm:pt>
    <dgm:pt modelId="{3C21E0AB-6DA7-4A56-9615-5BFA65C0A1EC}">
      <dgm:prSet phldrT="[Text]" custT="1"/>
      <dgm:spPr/>
      <dgm:t>
        <a:bodyPr/>
        <a:lstStyle/>
        <a:p>
          <a:r>
            <a:rPr lang="en-US" sz="1400" b="1" dirty="0"/>
            <a:t>Column Metadata</a:t>
          </a:r>
        </a:p>
      </dgm:t>
    </dgm:pt>
    <dgm:pt modelId="{623152D2-6D37-4880-9CB3-482E33FAD544}" type="parTrans" cxnId="{99E9689A-CE43-40DC-A384-CF67FDC0984D}">
      <dgm:prSet/>
      <dgm:spPr/>
      <dgm:t>
        <a:bodyPr/>
        <a:lstStyle/>
        <a:p>
          <a:endParaRPr lang="en-US"/>
        </a:p>
      </dgm:t>
    </dgm:pt>
    <dgm:pt modelId="{A4219A59-E5AC-4B85-AADF-FBB233E80C84}" type="sibTrans" cxnId="{99E9689A-CE43-40DC-A384-CF67FDC0984D}">
      <dgm:prSet/>
      <dgm:spPr/>
      <dgm:t>
        <a:bodyPr/>
        <a:lstStyle/>
        <a:p>
          <a:endParaRPr lang="en-US"/>
        </a:p>
      </dgm:t>
    </dgm:pt>
    <dgm:pt modelId="{C44DDD6C-9A85-4EFA-AEF0-99E6DE212943}">
      <dgm:prSet phldrT="[Text]" custT="1"/>
      <dgm:spPr/>
      <dgm:t>
        <a:bodyPr/>
        <a:lstStyle/>
        <a:p>
          <a:r>
            <a:rPr lang="en-US" sz="1400" b="1" dirty="0"/>
            <a:t>Value Level Metadata</a:t>
          </a:r>
        </a:p>
      </dgm:t>
    </dgm:pt>
    <dgm:pt modelId="{4728277D-F30E-4678-8C20-BA3F8774D651}" type="parTrans" cxnId="{66CFC31F-AAF9-4C71-A291-4DF22C1271CB}">
      <dgm:prSet/>
      <dgm:spPr/>
      <dgm:t>
        <a:bodyPr/>
        <a:lstStyle/>
        <a:p>
          <a:endParaRPr lang="en-US"/>
        </a:p>
      </dgm:t>
    </dgm:pt>
    <dgm:pt modelId="{FBC07CCE-14BD-466D-8700-474534BB4029}" type="sibTrans" cxnId="{66CFC31F-AAF9-4C71-A291-4DF22C1271CB}">
      <dgm:prSet/>
      <dgm:spPr/>
      <dgm:t>
        <a:bodyPr/>
        <a:lstStyle/>
        <a:p>
          <a:endParaRPr lang="en-US"/>
        </a:p>
      </dgm:t>
    </dgm:pt>
    <dgm:pt modelId="{83555829-1302-4B05-A436-D5520F969C50}">
      <dgm:prSet phldrT="[Text]" custT="1"/>
      <dgm:spPr/>
      <dgm:t>
        <a:bodyPr/>
        <a:lstStyle/>
        <a:p>
          <a:r>
            <a:rPr lang="en-US" sz="1400" b="1" dirty="0"/>
            <a:t>Codelist Metadata</a:t>
          </a:r>
        </a:p>
      </dgm:t>
    </dgm:pt>
    <dgm:pt modelId="{41FA5C71-277D-48BF-BB62-7CCA28BC753B}" type="parTrans" cxnId="{C5C70850-02AC-4978-ACFB-778967B744B4}">
      <dgm:prSet/>
      <dgm:spPr/>
      <dgm:t>
        <a:bodyPr/>
        <a:lstStyle/>
        <a:p>
          <a:endParaRPr lang="en-US"/>
        </a:p>
      </dgm:t>
    </dgm:pt>
    <dgm:pt modelId="{F36DDCBF-90CD-4C7D-B7A3-0CDF03339814}" type="sibTrans" cxnId="{C5C70850-02AC-4978-ACFB-778967B744B4}">
      <dgm:prSet/>
      <dgm:spPr/>
      <dgm:t>
        <a:bodyPr/>
        <a:lstStyle/>
        <a:p>
          <a:endParaRPr lang="en-US"/>
        </a:p>
      </dgm:t>
    </dgm:pt>
    <dgm:pt modelId="{CD0724A2-D758-43A9-B005-0385B38A17B9}">
      <dgm:prSet phldrT="[Text]" custT="1"/>
      <dgm:spPr/>
      <dgm:t>
        <a:bodyPr/>
        <a:lstStyle/>
        <a:p>
          <a:r>
            <a:rPr lang="en-US" sz="1400" b="1" dirty="0"/>
            <a:t>Study</a:t>
          </a:r>
          <a:br>
            <a:rPr lang="en-US" sz="1400" b="1" dirty="0"/>
          </a:br>
          <a:r>
            <a:rPr lang="en-US" sz="1400" b="1" dirty="0"/>
            <a:t>Metadata</a:t>
          </a:r>
        </a:p>
      </dgm:t>
    </dgm:pt>
    <dgm:pt modelId="{8B9DE245-82A4-4044-96AC-49F7D8FAC8B4}" type="sibTrans" cxnId="{6F3B72B2-90CF-4A3D-AF66-21E7029641D5}">
      <dgm:prSet/>
      <dgm:spPr/>
      <dgm:t>
        <a:bodyPr/>
        <a:lstStyle/>
        <a:p>
          <a:endParaRPr lang="en-US"/>
        </a:p>
      </dgm:t>
    </dgm:pt>
    <dgm:pt modelId="{5F0B3379-F1D6-4823-97A2-B84DD3EB2F53}" type="parTrans" cxnId="{6F3B72B2-90CF-4A3D-AF66-21E7029641D5}">
      <dgm:prSet/>
      <dgm:spPr/>
      <dgm:t>
        <a:bodyPr/>
        <a:lstStyle/>
        <a:p>
          <a:endParaRPr lang="en-US"/>
        </a:p>
      </dgm:t>
    </dgm:pt>
    <dgm:pt modelId="{2EC43DC6-C687-4A0E-9048-25B6CF4A79C1}">
      <dgm:prSet phldrT="[Text]" custT="1"/>
      <dgm:spPr/>
      <dgm:t>
        <a:bodyPr/>
        <a:lstStyle/>
        <a:p>
          <a:r>
            <a:rPr lang="en-US" sz="1400" b="1" dirty="0"/>
            <a:t>Standards Metadata</a:t>
          </a:r>
        </a:p>
      </dgm:t>
    </dgm:pt>
    <dgm:pt modelId="{B5EA0729-0311-4B43-990A-1DC16DAF8916}" type="sibTrans" cxnId="{94AD692D-2D15-4517-870F-70D450211DFE}">
      <dgm:prSet/>
      <dgm:spPr/>
      <dgm:t>
        <a:bodyPr/>
        <a:lstStyle/>
        <a:p>
          <a:endParaRPr lang="en-US"/>
        </a:p>
      </dgm:t>
    </dgm:pt>
    <dgm:pt modelId="{648564D6-30DF-4F21-BCFD-C4301C3721C0}" type="parTrans" cxnId="{94AD692D-2D15-4517-870F-70D450211DFE}">
      <dgm:prSet/>
      <dgm:spPr/>
      <dgm:t>
        <a:bodyPr/>
        <a:lstStyle/>
        <a:p>
          <a:endParaRPr lang="en-US"/>
        </a:p>
      </dgm:t>
    </dgm:pt>
    <dgm:pt modelId="{16B21B4F-BE4E-415F-8776-85ED7BE29CCC}" type="pres">
      <dgm:prSet presAssocID="{3B391BC8-A90F-42E4-9F7C-4CCE5E74848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3EB4E-3005-4841-8049-B20664C32FE9}" type="pres">
      <dgm:prSet presAssocID="{4D18FEEC-F7DF-4E36-A668-3AE3B1436299}" presName="centerShape" presStyleLbl="node0" presStyleIdx="0" presStyleCnt="1" custScaleX="127040" custScaleY="107671" custLinFactNeighborX="2114" custLinFactNeighborY="11307"/>
      <dgm:spPr/>
    </dgm:pt>
    <dgm:pt modelId="{38BA18FE-5253-4F96-B709-5D6A0AB9A70C}" type="pres">
      <dgm:prSet presAssocID="{5F0B3379-F1D6-4823-97A2-B84DD3EB2F53}" presName="parTrans" presStyleLbl="bgSibTrans2D1" presStyleIdx="0" presStyleCnt="6" custScaleX="55746" custLinFactNeighborX="28342" custLinFactNeighborY="6890"/>
      <dgm:spPr>
        <a:prstGeom prst="leftArrow">
          <a:avLst/>
        </a:prstGeom>
      </dgm:spPr>
    </dgm:pt>
    <dgm:pt modelId="{4EBDAA2B-8913-4FC1-B1D5-09DC2A4BAC79}" type="pres">
      <dgm:prSet presAssocID="{CD0724A2-D758-43A9-B005-0385B38A17B9}" presName="node" presStyleLbl="node1" presStyleIdx="0" presStyleCnt="6" custScaleX="139425" custScaleY="125168" custRadScaleRad="92704" custRadScaleInc="-67653">
        <dgm:presLayoutVars>
          <dgm:bulletEnabled val="1"/>
        </dgm:presLayoutVars>
      </dgm:prSet>
      <dgm:spPr/>
    </dgm:pt>
    <dgm:pt modelId="{7B52F92B-0E83-4E38-921D-FB427E9F4AA8}" type="pres">
      <dgm:prSet presAssocID="{648564D6-30DF-4F21-BCFD-C4301C3721C0}" presName="parTrans" presStyleLbl="bgSibTrans2D1" presStyleIdx="1" presStyleCnt="6" custAng="904669" custScaleX="65817" custLinFactNeighborX="24645" custLinFactNeighborY="5612"/>
      <dgm:spPr>
        <a:prstGeom prst="leftArrow">
          <a:avLst/>
        </a:prstGeom>
      </dgm:spPr>
    </dgm:pt>
    <dgm:pt modelId="{67F5ADE8-7D20-4B49-8A54-540FB3BBAB80}" type="pres">
      <dgm:prSet presAssocID="{2EC43DC6-C687-4A0E-9048-25B6CF4A79C1}" presName="node" presStyleLbl="node1" presStyleIdx="1" presStyleCnt="6" custScaleX="156280" custScaleY="146630" custRadScaleRad="97337" custRadScaleInc="-70941">
        <dgm:presLayoutVars>
          <dgm:bulletEnabled val="1"/>
        </dgm:presLayoutVars>
      </dgm:prSet>
      <dgm:spPr/>
    </dgm:pt>
    <dgm:pt modelId="{1F3D5ACA-862B-4D33-B054-4F403D6E1A41}" type="pres">
      <dgm:prSet presAssocID="{D02ECB1A-7BC8-460C-9BA5-4BA6C4F7DF5C}" presName="parTrans" presStyleLbl="bgSibTrans2D1" presStyleIdx="2" presStyleCnt="6" custAng="21441666" custScaleX="74223" custLinFactNeighborX="25968" custLinFactNeighborY="42371"/>
      <dgm:spPr>
        <a:prstGeom prst="leftArrow">
          <a:avLst/>
        </a:prstGeom>
      </dgm:spPr>
    </dgm:pt>
    <dgm:pt modelId="{59E420E9-1345-45CF-B968-B9239216D079}" type="pres">
      <dgm:prSet presAssocID="{27BE5460-1334-42E9-A389-28AAD02798DA}" presName="node" presStyleLbl="node1" presStyleIdx="2" presStyleCnt="6" custScaleX="135689" custScaleY="124355" custRadScaleRad="118156" custRadScaleInc="-96721">
        <dgm:presLayoutVars>
          <dgm:bulletEnabled val="1"/>
        </dgm:presLayoutVars>
      </dgm:prSet>
      <dgm:spPr/>
    </dgm:pt>
    <dgm:pt modelId="{7725DDD2-1E1D-4233-9E3A-5A2826129390}" type="pres">
      <dgm:prSet presAssocID="{623152D2-6D37-4880-9CB3-482E33FAD544}" presName="parTrans" presStyleLbl="bgSibTrans2D1" presStyleIdx="3" presStyleCnt="6" custScaleX="63360" custLinFactNeighborX="4329" custLinFactNeighborY="82879"/>
      <dgm:spPr>
        <a:prstGeom prst="leftArrow">
          <a:avLst/>
        </a:prstGeom>
      </dgm:spPr>
    </dgm:pt>
    <dgm:pt modelId="{A71994CF-B0DE-4C94-AF90-FC8258C9A839}" type="pres">
      <dgm:prSet presAssocID="{3C21E0AB-6DA7-4A56-9615-5BFA65C0A1EC}" presName="node" presStyleLbl="node1" presStyleIdx="3" presStyleCnt="6" custScaleX="141662" custScaleY="137364" custRadScaleRad="124266" custRadScaleInc="-82306">
        <dgm:presLayoutVars>
          <dgm:bulletEnabled val="1"/>
        </dgm:presLayoutVars>
      </dgm:prSet>
      <dgm:spPr/>
    </dgm:pt>
    <dgm:pt modelId="{B5ABED07-B71C-4786-ACE0-DD6F4EF6B307}" type="pres">
      <dgm:prSet presAssocID="{4728277D-F30E-4678-8C20-BA3F8774D651}" presName="parTrans" presStyleLbl="bgSibTrans2D1" presStyleIdx="4" presStyleCnt="6" custAng="10619230" custScaleX="48396" custLinFactNeighborX="-28369" custLinFactNeighborY="52066"/>
      <dgm:spPr>
        <a:prstGeom prst="rightArrow">
          <a:avLst/>
        </a:prstGeom>
      </dgm:spPr>
    </dgm:pt>
    <dgm:pt modelId="{DBF44B20-11CF-4B78-821F-F08DA04040A6}" type="pres">
      <dgm:prSet presAssocID="{C44DDD6C-9A85-4EFA-AEF0-99E6DE212943}" presName="node" presStyleLbl="node1" presStyleIdx="4" presStyleCnt="6" custScaleX="108234" custScaleY="126675" custRadScaleRad="91059" custRadScaleInc="28046">
        <dgm:presLayoutVars>
          <dgm:bulletEnabled val="1"/>
        </dgm:presLayoutVars>
      </dgm:prSet>
      <dgm:spPr/>
    </dgm:pt>
    <dgm:pt modelId="{C27C88F7-34E7-456C-AEE5-707CBF95C3D6}" type="pres">
      <dgm:prSet presAssocID="{41FA5C71-277D-48BF-BB62-7CCA28BC753B}" presName="parTrans" presStyleLbl="bgSibTrans2D1" presStyleIdx="5" presStyleCnt="6" custAng="537668" custScaleX="66777" custLinFactNeighborX="-19047" custLinFactNeighborY="15945"/>
      <dgm:spPr>
        <a:prstGeom prst="leftRightArrow">
          <a:avLst/>
        </a:prstGeom>
      </dgm:spPr>
    </dgm:pt>
    <dgm:pt modelId="{B5D772D0-5EDD-4187-9108-652260780A96}" type="pres">
      <dgm:prSet presAssocID="{83555829-1302-4B05-A436-D5520F969C50}" presName="node" presStyleLbl="node1" presStyleIdx="5" presStyleCnt="6" custScaleX="119259" custScaleY="127395" custRadScaleRad="90515" custRadScaleInc="24600">
        <dgm:presLayoutVars>
          <dgm:bulletEnabled val="1"/>
        </dgm:presLayoutVars>
      </dgm:prSet>
      <dgm:spPr/>
    </dgm:pt>
  </dgm:ptLst>
  <dgm:cxnLst>
    <dgm:cxn modelId="{E0000D08-B6D3-4A38-A506-0C5C4539BC8D}" type="presOf" srcId="{4D18FEEC-F7DF-4E36-A668-3AE3B1436299}" destId="{A463EB4E-3005-4841-8049-B20664C32FE9}" srcOrd="0" destOrd="0" presId="urn:microsoft.com/office/officeart/2005/8/layout/radial4"/>
    <dgm:cxn modelId="{0CCC9C11-2330-42CE-9B08-04F8F16DE4EF}" type="presOf" srcId="{CD0724A2-D758-43A9-B005-0385B38A17B9}" destId="{4EBDAA2B-8913-4FC1-B1D5-09DC2A4BAC79}" srcOrd="0" destOrd="0" presId="urn:microsoft.com/office/officeart/2005/8/layout/radial4"/>
    <dgm:cxn modelId="{DF2F5219-A22E-4019-A6EF-DCE91BC4265B}" srcId="{3B391BC8-A90F-42E4-9F7C-4CCE5E748481}" destId="{4D18FEEC-F7DF-4E36-A668-3AE3B1436299}" srcOrd="0" destOrd="0" parTransId="{8311B9E6-8B4A-4E06-A55C-F7931F81C676}" sibTransId="{549E0CE2-D854-41F0-93AE-D38B87F3B81D}"/>
    <dgm:cxn modelId="{2880E819-D843-4BB6-8541-7224CAAEDBC1}" type="presOf" srcId="{41FA5C71-277D-48BF-BB62-7CCA28BC753B}" destId="{C27C88F7-34E7-456C-AEE5-707CBF95C3D6}" srcOrd="0" destOrd="0" presId="urn:microsoft.com/office/officeart/2005/8/layout/radial4"/>
    <dgm:cxn modelId="{66CFC31F-AAF9-4C71-A291-4DF22C1271CB}" srcId="{4D18FEEC-F7DF-4E36-A668-3AE3B1436299}" destId="{C44DDD6C-9A85-4EFA-AEF0-99E6DE212943}" srcOrd="4" destOrd="0" parTransId="{4728277D-F30E-4678-8C20-BA3F8774D651}" sibTransId="{FBC07CCE-14BD-466D-8700-474534BB4029}"/>
    <dgm:cxn modelId="{3A8B132D-39BF-421D-9BBA-7D02911C3E38}" type="presOf" srcId="{648564D6-30DF-4F21-BCFD-C4301C3721C0}" destId="{7B52F92B-0E83-4E38-921D-FB427E9F4AA8}" srcOrd="0" destOrd="0" presId="urn:microsoft.com/office/officeart/2005/8/layout/radial4"/>
    <dgm:cxn modelId="{94AD692D-2D15-4517-870F-70D450211DFE}" srcId="{4D18FEEC-F7DF-4E36-A668-3AE3B1436299}" destId="{2EC43DC6-C687-4A0E-9048-25B6CF4A79C1}" srcOrd="1" destOrd="0" parTransId="{648564D6-30DF-4F21-BCFD-C4301C3721C0}" sibTransId="{B5EA0729-0311-4B43-990A-1DC16DAF8916}"/>
    <dgm:cxn modelId="{F3CE1560-0CAA-47A1-A069-A6754A5CBCE8}" type="presOf" srcId="{C44DDD6C-9A85-4EFA-AEF0-99E6DE212943}" destId="{DBF44B20-11CF-4B78-821F-F08DA04040A6}" srcOrd="0" destOrd="0" presId="urn:microsoft.com/office/officeart/2005/8/layout/radial4"/>
    <dgm:cxn modelId="{6EAAED65-21C0-457A-B838-66988DB598BC}" srcId="{4D18FEEC-F7DF-4E36-A668-3AE3B1436299}" destId="{27BE5460-1334-42E9-A389-28AAD02798DA}" srcOrd="2" destOrd="0" parTransId="{D02ECB1A-7BC8-460C-9BA5-4BA6C4F7DF5C}" sibTransId="{BB99D344-286B-41DF-9B38-0C179B821E1C}"/>
    <dgm:cxn modelId="{C5C70850-02AC-4978-ACFB-778967B744B4}" srcId="{4D18FEEC-F7DF-4E36-A668-3AE3B1436299}" destId="{83555829-1302-4B05-A436-D5520F969C50}" srcOrd="5" destOrd="0" parTransId="{41FA5C71-277D-48BF-BB62-7CCA28BC753B}" sibTransId="{F36DDCBF-90CD-4C7D-B7A3-0CDF03339814}"/>
    <dgm:cxn modelId="{C6DB9C82-FB2D-4FCE-BEF9-AA2EBA357B44}" type="presOf" srcId="{623152D2-6D37-4880-9CB3-482E33FAD544}" destId="{7725DDD2-1E1D-4233-9E3A-5A2826129390}" srcOrd="0" destOrd="0" presId="urn:microsoft.com/office/officeart/2005/8/layout/radial4"/>
    <dgm:cxn modelId="{99E9689A-CE43-40DC-A384-CF67FDC0984D}" srcId="{4D18FEEC-F7DF-4E36-A668-3AE3B1436299}" destId="{3C21E0AB-6DA7-4A56-9615-5BFA65C0A1EC}" srcOrd="3" destOrd="0" parTransId="{623152D2-6D37-4880-9CB3-482E33FAD544}" sibTransId="{A4219A59-E5AC-4B85-AADF-FBB233E80C84}"/>
    <dgm:cxn modelId="{001D19B0-6859-449C-974A-BDE445301191}" type="presOf" srcId="{27BE5460-1334-42E9-A389-28AAD02798DA}" destId="{59E420E9-1345-45CF-B968-B9239216D079}" srcOrd="0" destOrd="0" presId="urn:microsoft.com/office/officeart/2005/8/layout/radial4"/>
    <dgm:cxn modelId="{A6364CB0-4D84-411B-893B-31C81BF46A4D}" type="presOf" srcId="{3C21E0AB-6DA7-4A56-9615-5BFA65C0A1EC}" destId="{A71994CF-B0DE-4C94-AF90-FC8258C9A839}" srcOrd="0" destOrd="0" presId="urn:microsoft.com/office/officeart/2005/8/layout/radial4"/>
    <dgm:cxn modelId="{FF6763B2-0907-4FA3-8186-01F869E19EB3}" type="presOf" srcId="{4728277D-F30E-4678-8C20-BA3F8774D651}" destId="{B5ABED07-B71C-4786-ACE0-DD6F4EF6B307}" srcOrd="0" destOrd="0" presId="urn:microsoft.com/office/officeart/2005/8/layout/radial4"/>
    <dgm:cxn modelId="{6F3B72B2-90CF-4A3D-AF66-21E7029641D5}" srcId="{4D18FEEC-F7DF-4E36-A668-3AE3B1436299}" destId="{CD0724A2-D758-43A9-B005-0385B38A17B9}" srcOrd="0" destOrd="0" parTransId="{5F0B3379-F1D6-4823-97A2-B84DD3EB2F53}" sibTransId="{8B9DE245-82A4-4044-96AC-49F7D8FAC8B4}"/>
    <dgm:cxn modelId="{92D4F1C4-4242-475C-9E85-0A0866DEBC2F}" type="presOf" srcId="{D02ECB1A-7BC8-460C-9BA5-4BA6C4F7DF5C}" destId="{1F3D5ACA-862B-4D33-B054-4F403D6E1A41}" srcOrd="0" destOrd="0" presId="urn:microsoft.com/office/officeart/2005/8/layout/radial4"/>
    <dgm:cxn modelId="{B40A70C5-EFDF-44AF-882B-8C4FC48116C6}" type="presOf" srcId="{2EC43DC6-C687-4A0E-9048-25B6CF4A79C1}" destId="{67F5ADE8-7D20-4B49-8A54-540FB3BBAB80}" srcOrd="0" destOrd="0" presId="urn:microsoft.com/office/officeart/2005/8/layout/radial4"/>
    <dgm:cxn modelId="{BB0063D8-7696-4A76-8EE8-B5B85F9573F0}" type="presOf" srcId="{3B391BC8-A90F-42E4-9F7C-4CCE5E748481}" destId="{16B21B4F-BE4E-415F-8776-85ED7BE29CCC}" srcOrd="0" destOrd="0" presId="urn:microsoft.com/office/officeart/2005/8/layout/radial4"/>
    <dgm:cxn modelId="{6104D2E1-A51A-499F-AC7A-CD1C86260A61}" type="presOf" srcId="{83555829-1302-4B05-A436-D5520F969C50}" destId="{B5D772D0-5EDD-4187-9108-652260780A96}" srcOrd="0" destOrd="0" presId="urn:microsoft.com/office/officeart/2005/8/layout/radial4"/>
    <dgm:cxn modelId="{22C8D9F3-DE2D-4538-A82C-C80E6E5BA8CF}" type="presOf" srcId="{5F0B3379-F1D6-4823-97A2-B84DD3EB2F53}" destId="{38BA18FE-5253-4F96-B709-5D6A0AB9A70C}" srcOrd="0" destOrd="0" presId="urn:microsoft.com/office/officeart/2005/8/layout/radial4"/>
    <dgm:cxn modelId="{6EC23822-D2A3-407A-81FE-35500F0E8DF5}" type="presParOf" srcId="{16B21B4F-BE4E-415F-8776-85ED7BE29CCC}" destId="{A463EB4E-3005-4841-8049-B20664C32FE9}" srcOrd="0" destOrd="0" presId="urn:microsoft.com/office/officeart/2005/8/layout/radial4"/>
    <dgm:cxn modelId="{FE4CC288-CF6D-48C3-AE1B-04CC975B7443}" type="presParOf" srcId="{16B21B4F-BE4E-415F-8776-85ED7BE29CCC}" destId="{38BA18FE-5253-4F96-B709-5D6A0AB9A70C}" srcOrd="1" destOrd="0" presId="urn:microsoft.com/office/officeart/2005/8/layout/radial4"/>
    <dgm:cxn modelId="{322120F2-58FB-4623-9671-021610A049B7}" type="presParOf" srcId="{16B21B4F-BE4E-415F-8776-85ED7BE29CCC}" destId="{4EBDAA2B-8913-4FC1-B1D5-09DC2A4BAC79}" srcOrd="2" destOrd="0" presId="urn:microsoft.com/office/officeart/2005/8/layout/radial4"/>
    <dgm:cxn modelId="{DE185003-DD5C-45A3-AD98-174D11AC1E08}" type="presParOf" srcId="{16B21B4F-BE4E-415F-8776-85ED7BE29CCC}" destId="{7B52F92B-0E83-4E38-921D-FB427E9F4AA8}" srcOrd="3" destOrd="0" presId="urn:microsoft.com/office/officeart/2005/8/layout/radial4"/>
    <dgm:cxn modelId="{C3408559-9332-42B1-9AC6-0FED5FD8E81B}" type="presParOf" srcId="{16B21B4F-BE4E-415F-8776-85ED7BE29CCC}" destId="{67F5ADE8-7D20-4B49-8A54-540FB3BBAB80}" srcOrd="4" destOrd="0" presId="urn:microsoft.com/office/officeart/2005/8/layout/radial4"/>
    <dgm:cxn modelId="{91045C7D-3F02-42C0-8844-957F185904E2}" type="presParOf" srcId="{16B21B4F-BE4E-415F-8776-85ED7BE29CCC}" destId="{1F3D5ACA-862B-4D33-B054-4F403D6E1A41}" srcOrd="5" destOrd="0" presId="urn:microsoft.com/office/officeart/2005/8/layout/radial4"/>
    <dgm:cxn modelId="{FA99C1E4-F1A0-4147-AA90-73693210B224}" type="presParOf" srcId="{16B21B4F-BE4E-415F-8776-85ED7BE29CCC}" destId="{59E420E9-1345-45CF-B968-B9239216D079}" srcOrd="6" destOrd="0" presId="urn:microsoft.com/office/officeart/2005/8/layout/radial4"/>
    <dgm:cxn modelId="{81F9745F-970B-4894-B9DB-15EE42AE86BD}" type="presParOf" srcId="{16B21B4F-BE4E-415F-8776-85ED7BE29CCC}" destId="{7725DDD2-1E1D-4233-9E3A-5A2826129390}" srcOrd="7" destOrd="0" presId="urn:microsoft.com/office/officeart/2005/8/layout/radial4"/>
    <dgm:cxn modelId="{D7787AFD-DDDB-4F3B-AB19-178380C0D8DB}" type="presParOf" srcId="{16B21B4F-BE4E-415F-8776-85ED7BE29CCC}" destId="{A71994CF-B0DE-4C94-AF90-FC8258C9A839}" srcOrd="8" destOrd="0" presId="urn:microsoft.com/office/officeart/2005/8/layout/radial4"/>
    <dgm:cxn modelId="{CDAA1D57-CD5D-468E-B621-D39F6CDCE9DD}" type="presParOf" srcId="{16B21B4F-BE4E-415F-8776-85ED7BE29CCC}" destId="{B5ABED07-B71C-4786-ACE0-DD6F4EF6B307}" srcOrd="9" destOrd="0" presId="urn:microsoft.com/office/officeart/2005/8/layout/radial4"/>
    <dgm:cxn modelId="{EDC0FE96-12F6-43B1-BDBF-E952F9B7C88D}" type="presParOf" srcId="{16B21B4F-BE4E-415F-8776-85ED7BE29CCC}" destId="{DBF44B20-11CF-4B78-821F-F08DA04040A6}" srcOrd="10" destOrd="0" presId="urn:microsoft.com/office/officeart/2005/8/layout/radial4"/>
    <dgm:cxn modelId="{2416E13C-3DF8-46ED-B1BC-8D07A6207D18}" type="presParOf" srcId="{16B21B4F-BE4E-415F-8776-85ED7BE29CCC}" destId="{C27C88F7-34E7-456C-AEE5-707CBF95C3D6}" srcOrd="11" destOrd="0" presId="urn:microsoft.com/office/officeart/2005/8/layout/radial4"/>
    <dgm:cxn modelId="{E7D02E7E-E6BF-43E6-A8AE-13DD3DDA46EC}" type="presParOf" srcId="{16B21B4F-BE4E-415F-8776-85ED7BE29CCC}" destId="{B5D772D0-5EDD-4187-9108-652260780A96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3EB4E-3005-4841-8049-B20664C32FE9}">
      <dsp:nvSpPr>
        <dsp:cNvPr id="0" name=""/>
        <dsp:cNvSpPr/>
      </dsp:nvSpPr>
      <dsp:spPr>
        <a:xfrm>
          <a:off x="2632766" y="3670679"/>
          <a:ext cx="2513610" cy="21303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Define-XML Metadata</a:t>
          </a:r>
        </a:p>
      </dsp:txBody>
      <dsp:txXfrm>
        <a:off x="3000876" y="3982665"/>
        <a:ext cx="1777390" cy="1506403"/>
      </dsp:txXfrm>
    </dsp:sp>
    <dsp:sp modelId="{38BA18FE-5253-4F96-B709-5D6A0AB9A70C}">
      <dsp:nvSpPr>
        <dsp:cNvPr id="0" name=""/>
        <dsp:cNvSpPr/>
      </dsp:nvSpPr>
      <dsp:spPr>
        <a:xfrm rot="10335577">
          <a:off x="1867201" y="4768565"/>
          <a:ext cx="794295" cy="56390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DAA2B-8913-4FC1-B1D5-09DC2A4BAC79}">
      <dsp:nvSpPr>
        <dsp:cNvPr id="0" name=""/>
        <dsp:cNvSpPr/>
      </dsp:nvSpPr>
      <dsp:spPr>
        <a:xfrm>
          <a:off x="189055" y="4414175"/>
          <a:ext cx="1931061" cy="1386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Study</a:t>
          </a:r>
          <a:br>
            <a:rPr lang="en-US" sz="1400" b="1" kern="1200" dirty="0"/>
          </a:br>
          <a:r>
            <a:rPr lang="en-US" sz="1400" b="1" kern="1200" dirty="0"/>
            <a:t>Metadata</a:t>
          </a:r>
        </a:p>
      </dsp:txBody>
      <dsp:txXfrm>
        <a:off x="229675" y="4454795"/>
        <a:ext cx="1849821" cy="1305639"/>
      </dsp:txXfrm>
    </dsp:sp>
    <dsp:sp modelId="{7B52F92B-0E83-4E38-921D-FB427E9F4AA8}">
      <dsp:nvSpPr>
        <dsp:cNvPr id="0" name=""/>
        <dsp:cNvSpPr/>
      </dsp:nvSpPr>
      <dsp:spPr>
        <a:xfrm rot="13198349">
          <a:off x="1741063" y="3556617"/>
          <a:ext cx="1169052" cy="56390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5ADE8-7D20-4B49-8A54-540FB3BBAB80}">
      <dsp:nvSpPr>
        <dsp:cNvPr id="0" name=""/>
        <dsp:cNvSpPr/>
      </dsp:nvSpPr>
      <dsp:spPr>
        <a:xfrm>
          <a:off x="0" y="2620730"/>
          <a:ext cx="2164506" cy="1624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Standards Metadata</a:t>
          </a:r>
        </a:p>
      </dsp:txBody>
      <dsp:txXfrm>
        <a:off x="47585" y="2668315"/>
        <a:ext cx="2069336" cy="1529511"/>
      </dsp:txXfrm>
    </dsp:sp>
    <dsp:sp modelId="{1F3D5ACA-862B-4D33-B054-4F403D6E1A41}">
      <dsp:nvSpPr>
        <dsp:cNvPr id="0" name=""/>
        <dsp:cNvSpPr/>
      </dsp:nvSpPr>
      <dsp:spPr>
        <a:xfrm rot="13497137">
          <a:off x="1786917" y="2724254"/>
          <a:ext cx="2028339" cy="56390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420E9-1345-45CF-B968-B9239216D079}">
      <dsp:nvSpPr>
        <dsp:cNvPr id="0" name=""/>
        <dsp:cNvSpPr/>
      </dsp:nvSpPr>
      <dsp:spPr>
        <a:xfrm>
          <a:off x="230274" y="1069468"/>
          <a:ext cx="1879317" cy="1377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Table Metadata</a:t>
          </a:r>
        </a:p>
      </dsp:txBody>
      <dsp:txXfrm>
        <a:off x="270630" y="1109824"/>
        <a:ext cx="1798605" cy="1297159"/>
      </dsp:txXfrm>
    </dsp:sp>
    <dsp:sp modelId="{7725DDD2-1E1D-4233-9E3A-5A2826129390}">
      <dsp:nvSpPr>
        <dsp:cNvPr id="0" name=""/>
        <dsp:cNvSpPr/>
      </dsp:nvSpPr>
      <dsp:spPr>
        <a:xfrm rot="15717826">
          <a:off x="2761503" y="2324796"/>
          <a:ext cx="1764012" cy="563900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994CF-B0DE-4C94-AF90-FC8258C9A839}">
      <dsp:nvSpPr>
        <dsp:cNvPr id="0" name=""/>
        <dsp:cNvSpPr/>
      </dsp:nvSpPr>
      <dsp:spPr>
        <a:xfrm>
          <a:off x="2347355" y="0"/>
          <a:ext cx="1962044" cy="15220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Column Metadata</a:t>
          </a:r>
        </a:p>
      </dsp:txBody>
      <dsp:txXfrm>
        <a:off x="2391933" y="44578"/>
        <a:ext cx="1872888" cy="1432857"/>
      </dsp:txXfrm>
    </dsp:sp>
    <dsp:sp modelId="{B5ABED07-B71C-4786-ACE0-DD6F4EF6B307}">
      <dsp:nvSpPr>
        <dsp:cNvPr id="0" name=""/>
        <dsp:cNvSpPr/>
      </dsp:nvSpPr>
      <dsp:spPr>
        <a:xfrm rot="8308240">
          <a:off x="4657752" y="3439818"/>
          <a:ext cx="805434" cy="563900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44B20-11CF-4B78-821F-F08DA04040A6}">
      <dsp:nvSpPr>
        <dsp:cNvPr id="0" name=""/>
        <dsp:cNvSpPr/>
      </dsp:nvSpPr>
      <dsp:spPr>
        <a:xfrm>
          <a:off x="5434154" y="2208179"/>
          <a:ext cx="1499060" cy="14035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Value Level Metadata</a:t>
          </a:r>
        </a:p>
      </dsp:txBody>
      <dsp:txXfrm>
        <a:off x="5475263" y="2249288"/>
        <a:ext cx="1416842" cy="1321359"/>
      </dsp:txXfrm>
    </dsp:sp>
    <dsp:sp modelId="{C27C88F7-34E7-456C-AEE5-707CBF95C3D6}">
      <dsp:nvSpPr>
        <dsp:cNvPr id="0" name=""/>
        <dsp:cNvSpPr/>
      </dsp:nvSpPr>
      <dsp:spPr>
        <a:xfrm rot="253943">
          <a:off x="5180265" y="4382980"/>
          <a:ext cx="832634" cy="5639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772D0-5EDD-4187-9108-652260780A96}">
      <dsp:nvSpPr>
        <dsp:cNvPr id="0" name=""/>
        <dsp:cNvSpPr/>
      </dsp:nvSpPr>
      <dsp:spPr>
        <a:xfrm>
          <a:off x="5629520" y="3817843"/>
          <a:ext cx="1651758" cy="1411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Codelist Metadata</a:t>
          </a:r>
        </a:p>
      </dsp:txBody>
      <dsp:txXfrm>
        <a:off x="5670863" y="3859186"/>
        <a:ext cx="1569072" cy="1328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0221B-FF85-4452-B5AF-4F4602A3B2E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E7859-C58D-43CC-BF09-29B3C911F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09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45">
              <a:lnSpc>
                <a:spcPct val="50000"/>
              </a:lnSpc>
              <a:spcBef>
                <a:spcPts val="750"/>
              </a:spcBef>
            </a:pPr>
            <a:endParaRPr lang="en-US" dirty="0"/>
          </a:p>
          <a:p>
            <a:r>
              <a:rPr lang="en-US" b="1" dirty="0"/>
              <a:t>Explicit Variable Relationships</a:t>
            </a:r>
            <a:endParaRPr lang="en-US" dirty="0"/>
          </a:p>
          <a:p>
            <a:pPr marL="4445">
              <a:lnSpc>
                <a:spcPct val="50000"/>
              </a:lnSpc>
              <a:spcBef>
                <a:spcPts val="750"/>
              </a:spcBef>
            </a:pPr>
            <a:endParaRPr lang="en-US" b="1" dirty="0">
              <a:cs typeface="Calibri"/>
            </a:endParaRPr>
          </a:p>
          <a:p>
            <a:r>
              <a:rPr lang="en-US" b="1" dirty="0"/>
              <a:t>Extend Foundational Standards</a:t>
            </a:r>
            <a:endParaRPr lang="en-US" dirty="0"/>
          </a:p>
          <a:p>
            <a:pPr marL="4445">
              <a:lnSpc>
                <a:spcPct val="50000"/>
              </a:lnSpc>
              <a:spcBef>
                <a:spcPts val="750"/>
              </a:spcBef>
            </a:pPr>
            <a:endParaRPr lang="en-US" b="1" dirty="0">
              <a:cs typeface="Calibri"/>
            </a:endParaRPr>
          </a:p>
          <a:p>
            <a:pPr marL="4445">
              <a:lnSpc>
                <a:spcPct val="50000"/>
              </a:lnSpc>
              <a:spcBef>
                <a:spcPts val="750"/>
              </a:spcBef>
            </a:pPr>
            <a:r>
              <a:rPr lang="en-US" b="1" dirty="0"/>
              <a:t>Objectives</a:t>
            </a:r>
            <a:endParaRPr lang="en-GB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Font typeface="Arial,Sans-Serif"/>
              <a:buChar char="•"/>
            </a:pPr>
            <a:r>
              <a:rPr lang="en-US" dirty="0"/>
              <a:t>Improve understanding of what the variables are and how they are used</a:t>
            </a:r>
          </a:p>
          <a:p>
            <a:pPr marL="742950" lvl="1" indent="-285750">
              <a:lnSpc>
                <a:spcPct val="90000"/>
              </a:lnSpc>
              <a:spcBef>
                <a:spcPts val="375"/>
              </a:spcBef>
              <a:buFont typeface="Arial,Sans-Serif"/>
              <a:buChar char="•"/>
            </a:pPr>
            <a:r>
              <a:rPr lang="en-US" dirty="0"/>
              <a:t>Help users find the variables they need within the overwhelming set of available variables.</a:t>
            </a:r>
          </a:p>
          <a:p>
            <a:pPr marL="285750" indent="-285750">
              <a:spcBef>
                <a:spcPts val="750"/>
              </a:spcBef>
              <a:buFont typeface="Arial,Sans-Serif"/>
              <a:buChar char="•"/>
            </a:pPr>
            <a:r>
              <a:rPr lang="en-US" dirty="0"/>
              <a:t>Biomedical Concepts</a:t>
            </a:r>
          </a:p>
          <a:p>
            <a:pPr marL="742950" lvl="1" indent="-285750">
              <a:spcBef>
                <a:spcPts val="375"/>
              </a:spcBef>
              <a:buFont typeface="Arial,Sans-Serif"/>
              <a:buChar char="•"/>
            </a:pPr>
            <a:r>
              <a:rPr lang="en-US" dirty="0"/>
              <a:t>What variables are needed to specify the test</a:t>
            </a:r>
          </a:p>
          <a:p>
            <a:pPr marL="742950" lvl="1" indent="-285750">
              <a:spcBef>
                <a:spcPts val="375"/>
              </a:spcBef>
              <a:buFont typeface="Arial,Sans-Serif"/>
              <a:buChar char="•"/>
            </a:pPr>
            <a:r>
              <a:rPr lang="en-US" dirty="0"/>
              <a:t>Information on how the variables relate to each other</a:t>
            </a:r>
          </a:p>
          <a:p>
            <a:pPr marL="742950" lvl="1" indent="-285750">
              <a:spcBef>
                <a:spcPts val="375"/>
              </a:spcBef>
              <a:buFont typeface="Arial,Sans-Serif"/>
              <a:buChar char="•"/>
            </a:pPr>
            <a:r>
              <a:rPr lang="en-US" dirty="0"/>
              <a:t>Help build validation</a:t>
            </a:r>
          </a:p>
          <a:p>
            <a:pPr marL="742950" lvl="1" indent="-285750">
              <a:spcBef>
                <a:spcPts val="375"/>
              </a:spcBef>
              <a:buFont typeface="Arial,Sans-Serif"/>
              <a:buChar char="•"/>
            </a:pPr>
            <a:r>
              <a:rPr lang="en-US" dirty="0"/>
              <a:t>Help build transformation layer between CDASH and SDTM.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Font typeface="Arial,Sans-Serif"/>
              <a:buChar char="•"/>
            </a:pPr>
            <a:r>
              <a:rPr lang="en-US" dirty="0"/>
              <a:t>Help with data collection – what pieces are needed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buFont typeface="Arial,Sans-Serif"/>
              <a:buChar char="•"/>
            </a:pPr>
            <a:r>
              <a:rPr lang="en-US" dirty="0"/>
              <a:t>Support analysis – what variables needed to define parameters for analysis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17163-B04C-C34A-8000-FDF58C3633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097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9626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2016-05-07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96267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3D2BBB-E3F7-4504-A1B3-0305849544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596267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596267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8FFEE-EA0C-5E4A-B1D2-8213F7094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C4787D-0744-8047-A68C-F117D26CFC58}"/>
              </a:ext>
            </a:extLst>
          </p:cNvPr>
          <p:cNvSpPr/>
          <p:nvPr userDrawn="1"/>
        </p:nvSpPr>
        <p:spPr>
          <a:xfrm>
            <a:off x="2198557" y="1519519"/>
            <a:ext cx="9993443" cy="30995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253" y="1539454"/>
            <a:ext cx="9042440" cy="1816629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0253" y="3531016"/>
            <a:ext cx="9042440" cy="80062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9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#ClearDataClearImpact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03351-EB45-234F-8697-DE91E6664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DB1314-0315-DB4C-AE95-AFD46FB209DC}"/>
              </a:ext>
            </a:extLst>
          </p:cNvPr>
          <p:cNvSpPr/>
          <p:nvPr userDrawn="1"/>
        </p:nvSpPr>
        <p:spPr>
          <a:xfrm>
            <a:off x="2083293" y="0"/>
            <a:ext cx="101087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486" y="365127"/>
            <a:ext cx="8859913" cy="2801656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486" y="3402108"/>
            <a:ext cx="8859913" cy="2774857"/>
          </a:xfrm>
        </p:spPr>
        <p:txBody>
          <a:bodyPr/>
          <a:lstStyle>
            <a:lvl1pPr marL="0" indent="0">
              <a:buFont typeface="+mj-lt"/>
              <a:buNone/>
              <a:tabLst/>
              <a:defRPr sz="2400">
                <a:solidFill>
                  <a:schemeClr val="bg1"/>
                </a:solidFill>
              </a:defRPr>
            </a:lvl1pPr>
            <a:lvl2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2pPr>
            <a:lvl3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3pPr>
            <a:lvl4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4pPr>
            <a:lvl5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13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losing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5F5DB-D0B7-B844-A4AC-647C44C65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054" y="365127"/>
            <a:ext cx="8104092" cy="2801656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054" y="3402107"/>
            <a:ext cx="8104092" cy="233622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tabLst/>
              <a:defRPr sz="1200">
                <a:solidFill>
                  <a:schemeClr val="tx1"/>
                </a:solidFill>
              </a:defRPr>
            </a:lvl1pPr>
            <a:lvl2pPr marL="177796" indent="-171446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2pPr>
            <a:lvl3pPr marL="177796" indent="-171446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177796" indent="-171446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77796" indent="-171446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1A794-C745-1542-AC4C-A0D07A44D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055" y="5943600"/>
            <a:ext cx="1435100" cy="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82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1" y="1481668"/>
            <a:ext cx="5092700" cy="4695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9099" y="1481668"/>
            <a:ext cx="4813300" cy="4695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1972620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2477251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71304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8FFEE-EA0C-5E4A-B1D2-8213F7094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0"/>
            <a:ext cx="121793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C4787D-0744-8047-A68C-F117D26CFC58}"/>
              </a:ext>
            </a:extLst>
          </p:cNvPr>
          <p:cNvSpPr/>
          <p:nvPr userDrawn="1"/>
        </p:nvSpPr>
        <p:spPr>
          <a:xfrm>
            <a:off x="2198557" y="1519520"/>
            <a:ext cx="9993443" cy="30995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253" y="1539455"/>
            <a:ext cx="9042440" cy="1816629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0253" y="3531016"/>
            <a:ext cx="9042440" cy="80062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5467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004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86F440-6B3B-4EB5-952E-3D4709A04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002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9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2030611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3304EB-B884-404C-B3C0-F719377F8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" y="0"/>
            <a:ext cx="1219199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5C50AD-196E-4CD5-8963-39A9E1E035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4425688-06BD-4570-95AC-131AC6269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9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175875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3F78902-DE87-DFC0-AB5E-83A29CDEE0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327418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751A0-25F8-49D8-AEA1-492D3919E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637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595F68-7B9C-4779-9671-B1AAA60EA1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37CE055-1A5A-4B5A-9AAF-82DF7F8E4E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9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1979746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DCC76-1D59-49BA-9133-6E61BC89A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1C31929-9D7B-4EE7-83A8-0A83177666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1A015D0-0DCB-4F36-A5EE-1144191C6C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9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19393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610F26-D4CC-1249-9E12-D4CF876F4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0"/>
            <a:ext cx="121793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8425" y="3215929"/>
            <a:ext cx="8059272" cy="1386408"/>
          </a:xfr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8428" y="4720707"/>
            <a:ext cx="5181601" cy="1136276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0C7A7B-A730-C343-94F8-87C77708A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37832" y="914401"/>
            <a:ext cx="9947819" cy="230152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98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3408-9362-EC46-8776-E9E810266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0"/>
            <a:ext cx="121793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9DADF-D9E6-A04F-8A80-7622E2E18903}"/>
              </a:ext>
            </a:extLst>
          </p:cNvPr>
          <p:cNvSpPr/>
          <p:nvPr userDrawn="1"/>
        </p:nvSpPr>
        <p:spPr>
          <a:xfrm>
            <a:off x="2083293" y="0"/>
            <a:ext cx="101087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488" y="365127"/>
            <a:ext cx="8859913" cy="2801656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488" y="3402109"/>
            <a:ext cx="8859913" cy="2774857"/>
          </a:xfrm>
        </p:spPr>
        <p:txBody>
          <a:bodyPr/>
          <a:lstStyle>
            <a:lvl1pPr marL="457178" indent="-446596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1pPr>
            <a:lvl2pPr marL="514326" indent="-201603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2pPr>
            <a:lvl3pPr marL="747676" indent="-233351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3pPr>
            <a:lvl4pPr marL="974677" indent="-233351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4pPr>
            <a:lvl5pPr marL="1201679" indent="-22700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739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2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77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03351-EB45-234F-8697-DE91E6664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0"/>
            <a:ext cx="121793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DB1314-0315-DB4C-AE95-AFD46FB209DC}"/>
              </a:ext>
            </a:extLst>
          </p:cNvPr>
          <p:cNvSpPr/>
          <p:nvPr userDrawn="1"/>
        </p:nvSpPr>
        <p:spPr>
          <a:xfrm>
            <a:off x="2083293" y="0"/>
            <a:ext cx="1010870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488" y="365127"/>
            <a:ext cx="8859913" cy="2801656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488" y="3402109"/>
            <a:ext cx="8859913" cy="2774857"/>
          </a:xfrm>
        </p:spPr>
        <p:txBody>
          <a:bodyPr/>
          <a:lstStyle>
            <a:lvl1pPr marL="0" indent="0">
              <a:buFont typeface="+mj-lt"/>
              <a:buNone/>
              <a:tabLst/>
              <a:defRPr sz="2400">
                <a:solidFill>
                  <a:schemeClr val="bg1"/>
                </a:solidFill>
              </a:defRPr>
            </a:lvl1pPr>
            <a:lvl2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2pPr>
            <a:lvl3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3pPr>
            <a:lvl4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4pPr>
            <a:lvl5pPr marL="6351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75298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losing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5F5DB-D0B7-B844-A4AC-647C44C65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0"/>
            <a:ext cx="121793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055" y="365127"/>
            <a:ext cx="8104092" cy="2801656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055" y="3402108"/>
            <a:ext cx="8104092" cy="233622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tabLst/>
              <a:defRPr sz="1200">
                <a:solidFill>
                  <a:schemeClr val="tx1"/>
                </a:solidFill>
              </a:defRPr>
            </a:lvl1pPr>
            <a:lvl2pPr marL="177792" indent="-171442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2pPr>
            <a:lvl3pPr marL="177792" indent="-171442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3pPr>
            <a:lvl4pPr marL="177792" indent="-171442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4pPr>
            <a:lvl5pPr marL="177792" indent="-171442"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1A794-C745-1542-AC4C-A0D07A44D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055" y="5943600"/>
            <a:ext cx="1435100" cy="4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67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2" y="1481669"/>
            <a:ext cx="5092700" cy="46952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9099" y="1481669"/>
            <a:ext cx="4813300" cy="46952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2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33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2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41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2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DA32F2-C4D0-A9CF-AEB6-E8B2BFB5B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9741490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690511" y="6036758"/>
            <a:ext cx="1125352" cy="599013"/>
            <a:chOff x="7048500" y="4889500"/>
            <a:chExt cx="1622426" cy="863600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36192" y="2593660"/>
            <a:ext cx="8814816" cy="584775"/>
          </a:xfrm>
        </p:spPr>
        <p:txBody>
          <a:bodyPr anchor="b" anchorCtr="0">
            <a:spAutoFit/>
          </a:bodyPr>
          <a:lstStyle>
            <a:lvl1pPr algn="l">
              <a:defRPr sz="32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1536192" y="3178435"/>
            <a:ext cx="8814816" cy="356251"/>
          </a:xfrm>
        </p:spPr>
        <p:txBody>
          <a:bodyPr wrap="square" anchor="t">
            <a:spAutoFit/>
          </a:bodyPr>
          <a:lstStyle>
            <a:lvl1pPr marL="0" indent="-182875" algn="l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Box 3"/>
          <p:cNvSpPr txBox="1">
            <a:spLocks noChangeAspect="1"/>
          </p:cNvSpPr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2561072" cy="24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4918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835152" y="853440"/>
            <a:ext cx="10521696" cy="36576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835152" y="1355282"/>
            <a:ext cx="10521696" cy="4857137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3017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835152" y="853440"/>
            <a:ext cx="10521696" cy="36576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468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376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836855" y="853440"/>
            <a:ext cx="10521696" cy="36576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836855" y="1353312"/>
            <a:ext cx="5181600" cy="4852416"/>
          </a:xfrm>
        </p:spPr>
        <p:txBody>
          <a:bodyPr wrap="square" anchor="t" anchorCtr="0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sz="1800" baseline="0">
                <a:latin typeface="+mn-lt"/>
              </a:defRPr>
            </a:lvl2pPr>
            <a:lvl3pPr>
              <a:defRPr sz="14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6178828" y="1353312"/>
            <a:ext cx="5181600" cy="4852416"/>
          </a:xfrm>
        </p:spPr>
        <p:txBody>
          <a:bodyPr wrap="square">
            <a:normAutofit/>
          </a:bodyPr>
          <a:lstStyle>
            <a:lvl1pPr>
              <a:defRPr sz="2000" baseline="0">
                <a:solidFill>
                  <a:schemeClr val="tx2"/>
                </a:solidFill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51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35152" y="256032"/>
            <a:ext cx="10521696" cy="6096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835152" y="853440"/>
            <a:ext cx="10521696" cy="36576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836855" y="1353312"/>
            <a:ext cx="5181600" cy="4852416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buSzPct val="80000"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 sz="1800" baseline="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100000"/>
              <a:defRPr sz="1400" baseline="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100000"/>
              <a:defRPr sz="1200" baseline="0">
                <a:solidFill>
                  <a:schemeClr val="bg1"/>
                </a:solidFill>
                <a:latin typeface="+mj-lt"/>
              </a:defRPr>
            </a:lvl4pPr>
            <a:lvl5pPr marL="914377" indent="-182875">
              <a:buClr>
                <a:schemeClr val="bg1"/>
              </a:buClr>
              <a:buSzPct val="100000"/>
              <a:defRPr sz="1000" baseline="0">
                <a:solidFill>
                  <a:schemeClr val="bg1"/>
                </a:solidFill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6178828" y="1353312"/>
            <a:ext cx="5181600" cy="4852416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>
              <a:buClr>
                <a:schemeClr val="bg1"/>
              </a:buClr>
              <a:defRPr lang="en-US" dirty="0" smtClean="0">
                <a:solidFill>
                  <a:schemeClr val="bg1"/>
                </a:solidFill>
              </a:defRPr>
            </a:lvl1pPr>
            <a:lvl2pPr marL="182875" indent="-182875" defTabSz="365751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000" dirty="0" smtClean="0">
                <a:solidFill>
                  <a:schemeClr val="bg1"/>
                </a:solidFill>
                <a:latin typeface="+mn-lt"/>
              </a:defRPr>
            </a:lvl2pPr>
            <a:lvl3pPr marL="365751" indent="-182875" defTabSz="365751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lang="en-US" sz="1800" dirty="0" smtClean="0">
                <a:solidFill>
                  <a:schemeClr val="bg1"/>
                </a:solidFill>
                <a:latin typeface="+mn-lt"/>
              </a:defRPr>
            </a:lvl3pPr>
            <a:lvl4pPr marL="548626" defTabSz="365751">
              <a:lnSpc>
                <a:spcPct val="85000"/>
              </a:lnSpc>
              <a:spcBef>
                <a:spcPts val="800"/>
              </a:spcBef>
              <a:buClr>
                <a:schemeClr val="bg1"/>
              </a:buClr>
              <a:defRPr lang="en-US" sz="1400" dirty="0" smtClean="0">
                <a:solidFill>
                  <a:schemeClr val="bg1"/>
                </a:solidFill>
                <a:latin typeface="+mn-lt"/>
              </a:defRPr>
            </a:lvl4pPr>
            <a:lvl5pPr marL="731502" indent="-182875" defTabSz="365751">
              <a:buClr>
                <a:schemeClr val="bg1"/>
              </a:buClr>
              <a:defRPr lang="en-US" sz="1200" dirty="0">
                <a:solidFill>
                  <a:schemeClr val="bg1"/>
                </a:solidFill>
                <a:latin typeface="+mj-lt"/>
              </a:defRPr>
            </a:lvl5pPr>
            <a:lvl6pPr marL="914377" indent="-182875" defTabSz="365751">
              <a:buClr>
                <a:schemeClr val="bg1"/>
              </a:buClr>
              <a:buSzPct val="100000"/>
              <a:buFont typeface="Calibri" panose="020F0502020204030204" pitchFamily="34" charset="0"/>
              <a:buChar char="-"/>
              <a:defRPr>
                <a:solidFill>
                  <a:schemeClr val="bg1"/>
                </a:solidFill>
                <a:latin typeface="+mj-lt"/>
              </a:defRPr>
            </a:lvl6pPr>
          </a:lstStyle>
          <a:p>
            <a:pPr lvl="1"/>
            <a:r>
              <a:rPr lang="en-US" dirty="0"/>
              <a:t>Click to add text or click an icon to add other content types.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134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05183"/>
            <a:ext cx="4169664" cy="369332"/>
          </a:xfrm>
        </p:spPr>
        <p:txBody>
          <a:bodyPr lIns="91440" rIns="91440" anchor="t" anchorCtr="0">
            <a:spAutoFit/>
          </a:bodyPr>
          <a:lstStyle>
            <a:lvl1pPr algn="ctr" defTabSz="182875">
              <a:spcBef>
                <a:spcPts val="0"/>
              </a:spcBef>
              <a:defRPr sz="1800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69664" y="256034"/>
            <a:ext cx="8022336" cy="574516"/>
          </a:xfrm>
        </p:spPr>
        <p:txBody>
          <a:bodyPr wrap="square" lIns="274320" rIns="274320" anchor="ctr" anchorCtr="0">
            <a:noAutofit/>
          </a:bodyPr>
          <a:lstStyle>
            <a:lvl1pPr marL="0" indent="0" algn="l" defTabSz="182875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i="0" cap="none" baseline="0">
                <a:solidFill>
                  <a:schemeClr val="tx2"/>
                </a:solidFill>
                <a:effectLst/>
                <a:latin typeface="+mj-lt"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75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51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26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169664" y="848481"/>
            <a:ext cx="8022336" cy="6009521"/>
          </a:xfrm>
        </p:spPr>
        <p:txBody>
          <a:bodyPr vert="horz" wrap="square" lIns="274320" tIns="45720" rIns="457200" bIns="91440" rtlCol="0" anchor="t" anchorCtr="0">
            <a:normAutofit/>
          </a:bodyPr>
          <a:lstStyle>
            <a:lvl1pPr>
              <a:defRPr lang="en-US" dirty="0" smtClean="0">
                <a:latin typeface="+mn-lt"/>
              </a:defRPr>
            </a:lvl1pPr>
            <a:lvl2pPr>
              <a:defRPr lang="en-US" dirty="0" smtClean="0">
                <a:latin typeface="+mn-lt"/>
              </a:defRPr>
            </a:lvl2pPr>
            <a:lvl3pPr>
              <a:defRPr lang="en-US" dirty="0" smtClean="0">
                <a:latin typeface="+mn-lt"/>
              </a:defRPr>
            </a:lvl3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1328928"/>
            <a:ext cx="3072384" cy="356251"/>
          </a:xfrm>
        </p:spPr>
        <p:txBody>
          <a:bodyPr wrap="square" anchor="t" anchorCtr="0">
            <a:spAutoFit/>
          </a:bodyPr>
          <a:lstStyle>
            <a:lvl1pPr marL="0" indent="-182875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8759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6034"/>
            <a:ext cx="8022336" cy="574516"/>
          </a:xfrm>
        </p:spPr>
        <p:txBody>
          <a:bodyPr lIns="182880" rIns="182880" anchor="b" anchorCtr="0">
            <a:noAutofit/>
          </a:bodyPr>
          <a:lstStyle>
            <a:lvl1pPr algn="ctr">
              <a:defRPr sz="22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50213"/>
            <a:ext cx="8022336" cy="36576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1227118"/>
            <a:ext cx="8022336" cy="5620871"/>
          </a:xfrm>
        </p:spPr>
        <p:txBody>
          <a:bodyPr wrap="square" lIns="365760" rIns="274320" bIns="91440" anchor="t" anchorCtr="0"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8022339" y="304800"/>
            <a:ext cx="4169663" cy="369332"/>
          </a:xfrm>
        </p:spPr>
        <p:txBody>
          <a:bodyPr lIns="91440" anchor="t" anchorCtr="0">
            <a:spAutoFit/>
          </a:bodyPr>
          <a:lstStyle>
            <a:lvl1pPr marL="0" indent="0" algn="ctr" defTabSz="182875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570976" y="1329639"/>
            <a:ext cx="3072384" cy="356251"/>
          </a:xfrm>
        </p:spPr>
        <p:txBody>
          <a:bodyPr wrap="square" anchor="t" anchorCtr="0">
            <a:spAutoFit/>
          </a:bodyPr>
          <a:lstStyle>
            <a:lvl1pPr marL="0" indent="-182875" algn="l">
              <a:buFont typeface="Arial" pitchFamily="34" charset="0"/>
              <a:buNone/>
              <a:defRPr sz="20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75" indent="0">
              <a:buFontTx/>
              <a:buNone/>
              <a:defRPr/>
            </a:lvl3pPr>
            <a:lvl4pPr marL="365751" indent="0">
              <a:buFontTx/>
              <a:buNone/>
              <a:defRPr/>
            </a:lvl4pPr>
            <a:lvl5pPr marL="548626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6330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ustomer Succes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256032"/>
            <a:ext cx="8680359" cy="573024"/>
          </a:xfrm>
        </p:spPr>
        <p:txBody>
          <a:bodyPr lIns="182880" rIns="182880"/>
          <a:lstStyle>
            <a:lvl1pPr algn="ctr">
              <a:defRPr sz="2200" baseline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680360" y="363975"/>
            <a:ext cx="3511640" cy="369332"/>
          </a:xfrm>
        </p:spPr>
        <p:txBody>
          <a:bodyPr wrap="square" anchor="ctr">
            <a:spAutoFit/>
          </a:bodyPr>
          <a:lstStyle>
            <a:lvl1pPr marL="0" indent="0" algn="ctr" defTabSz="182875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dirty="0"/>
              <a:t>Click to Edit Industry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0" y="858020"/>
            <a:ext cx="8680360" cy="5303520"/>
          </a:xfrm>
        </p:spPr>
        <p:txBody>
          <a:bodyPr wrap="square" lIns="365760" rIns="274320" anchor="t">
            <a:normAutofit/>
          </a:bodyPr>
          <a:lstStyle>
            <a:lvl1pPr>
              <a:defRPr sz="2000" baseline="0">
                <a:latin typeface="+mn-lt"/>
              </a:defRPr>
            </a:lvl1pPr>
            <a:lvl2pPr>
              <a:defRPr baseline="0">
                <a:latin typeface="+mn-lt"/>
              </a:defRPr>
            </a:lvl2pPr>
            <a:lvl3pPr>
              <a:defRPr baseline="0">
                <a:latin typeface="+mn-lt"/>
              </a:defRPr>
            </a:lvl3pPr>
            <a:lvl4pPr>
              <a:defRPr baseline="0">
                <a:latin typeface="+mj-lt"/>
              </a:defRPr>
            </a:lvl4pPr>
            <a:lvl5pPr>
              <a:defRPr baseline="0">
                <a:latin typeface="+mj-lt"/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803837" y="1035051"/>
            <a:ext cx="3264000" cy="1483312"/>
          </a:xfrm>
        </p:spPr>
        <p:txBody>
          <a:bodyPr wrap="square" anchor="t">
            <a:spAutoFit/>
          </a:bodyPr>
          <a:lstStyle>
            <a:lvl1pPr marL="0" indent="-182875">
              <a:lnSpc>
                <a:spcPct val="85000"/>
              </a:lnSpc>
              <a:buFont typeface="Arial" pitchFamily="34" charset="0"/>
              <a:buNone/>
              <a:defRPr sz="1600" b="0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75" indent="0">
              <a:buFontTx/>
              <a:buNone/>
              <a:defRPr/>
            </a:lvl3pPr>
            <a:lvl4pPr marL="365751" indent="0">
              <a:buFontTx/>
              <a:buNone/>
              <a:defRPr/>
            </a:lvl4pPr>
            <a:lvl5pPr marL="548626" indent="0">
              <a:buFontTx/>
              <a:buNone/>
              <a:defRPr/>
            </a:lvl5pPr>
          </a:lstStyle>
          <a:p>
            <a:pPr lvl="0"/>
            <a:r>
              <a:rPr lang="en-US" dirty="0"/>
              <a:t>“Add a customer win quote here regarding “Expected Results” and/or how the organization has been using SAS in the past.</a:t>
            </a:r>
          </a:p>
          <a:p>
            <a:pPr lvl="0"/>
            <a:r>
              <a:rPr lang="en-US" dirty="0"/>
              <a:t>If the name and title are unavailable, add the company name only.”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797857" y="4970725"/>
            <a:ext cx="3267456" cy="277064"/>
          </a:xfrm>
        </p:spPr>
        <p:txBody>
          <a:bodyPr anchor="b" anchorCtr="0">
            <a:spAutoFit/>
          </a:bodyPr>
          <a:lstStyle>
            <a:lvl1pPr marL="0" indent="0" algn="l">
              <a:lnSpc>
                <a:spcPct val="85000"/>
              </a:lnSpc>
              <a:buNone/>
              <a:defRPr sz="1400" b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Spokesperson’s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797857" y="5255809"/>
            <a:ext cx="3267456" cy="250710"/>
          </a:xfrm>
        </p:spPr>
        <p:txBody>
          <a:bodyPr wrap="square" anchor="t">
            <a:spAutoFit/>
          </a:bodyPr>
          <a:lstStyle>
            <a:lvl1pPr marL="182875" indent="0" algn="l">
              <a:lnSpc>
                <a:spcPct val="85000"/>
              </a:lnSpc>
              <a:buNone/>
              <a:defRPr sz="1200">
                <a:solidFill>
                  <a:schemeClr val="bg1">
                    <a:lumMod val="8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Spokesperson’s Job Title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-3" y="6161315"/>
            <a:ext cx="8680360" cy="369332"/>
          </a:xfrm>
        </p:spPr>
        <p:txBody>
          <a:bodyPr wrap="square" lIns="182880" rIns="182880" anchor="b">
            <a:noAutofit/>
          </a:bodyPr>
          <a:lstStyle>
            <a:lvl1pPr marL="0" indent="0" algn="ctr">
              <a:lnSpc>
                <a:spcPct val="100000"/>
              </a:lnSpc>
              <a:buFont typeface="Arial" pitchFamily="34" charset="0"/>
              <a:buNone/>
              <a:defRPr sz="1200" b="0" cap="none" baseline="0">
                <a:solidFill>
                  <a:schemeClr val="accent1"/>
                </a:solidFill>
                <a:effectLst/>
                <a:latin typeface="+mj-l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Customer Validation Slide – For One-to-One Use Only - NO EXTERNAL DISTRIBUTION</a:t>
            </a:r>
          </a:p>
        </p:txBody>
      </p:sp>
      <p:sp>
        <p:nvSpPr>
          <p:cNvPr id="3" name="Slide Number Placeholder 8"/>
          <p:cNvSpPr>
            <a:spLocks noGrp="1"/>
          </p:cNvSpPr>
          <p:nvPr>
            <p:ph type="sldNum" sz="quarter" idx="18"/>
          </p:nvPr>
        </p:nvSpPr>
        <p:spPr>
          <a:xfrm>
            <a:off x="0" y="6627168"/>
            <a:ext cx="1219200" cy="230832"/>
          </a:xfrm>
        </p:spPr>
        <p:txBody>
          <a:bodyPr/>
          <a:lstStyle>
            <a:lvl1pPr algn="l">
              <a:defRPr/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70674216"/>
      </p:ext>
    </p:extLst>
  </p:cSld>
  <p:clrMapOvr>
    <a:masterClrMapping/>
  </p:clrMapOvr>
  <p:transition>
    <p:fade/>
  </p:transition>
  <p:hf sldNum="0"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98926"/>
            <a:ext cx="12192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78435"/>
            <a:ext cx="12192000" cy="356251"/>
          </a:xfrm>
        </p:spPr>
        <p:txBody>
          <a:bodyPr anchor="t">
            <a:spAutoFit/>
          </a:bodyPr>
          <a:lstStyle>
            <a:lvl1pPr marL="0" indent="-182875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3" y="0"/>
            <a:ext cx="2815063" cy="1468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650078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39C05BA-3350-0B7D-A5B8-BE73318779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2332721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_Section Header">
    <p:bg>
      <p:bgPr>
        <a:gradFill>
          <a:gsLst>
            <a:gs pos="0">
              <a:srgbClr val="90B328"/>
            </a:gs>
            <a:gs pos="100000">
              <a:srgbClr val="4B7C1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96120"/>
            <a:ext cx="12192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78435"/>
            <a:ext cx="12192000" cy="356251"/>
          </a:xfrm>
        </p:spPr>
        <p:txBody>
          <a:bodyPr anchor="t">
            <a:spAutoFit/>
          </a:bodyPr>
          <a:lstStyle>
            <a:lvl1pPr marL="0" indent="-182875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9EC62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3" y="0"/>
            <a:ext cx="2815063" cy="1468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84397161"/>
      </p:ext>
    </p:extLst>
  </p:cSld>
  <p:clrMapOvr>
    <a:masterClrMapping/>
  </p:clrMapOvr>
  <p:transition>
    <p:fade/>
  </p:transition>
  <p:hf sldNum="0"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quamarine_Section Header">
    <p:bg>
      <p:bgPr>
        <a:gradFill>
          <a:gsLst>
            <a:gs pos="0">
              <a:srgbClr val="00B08D"/>
            </a:gs>
            <a:gs pos="100000">
              <a:srgbClr val="01856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96120"/>
            <a:ext cx="12192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78435"/>
            <a:ext cx="12192000" cy="356251"/>
          </a:xfrm>
        </p:spPr>
        <p:txBody>
          <a:bodyPr anchor="t">
            <a:spAutoFit/>
          </a:bodyPr>
          <a:lstStyle>
            <a:lvl1pPr marL="0" indent="-182875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00CCA5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3" y="0"/>
            <a:ext cx="2815063" cy="1468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08915089"/>
      </p:ext>
    </p:extLst>
  </p:cSld>
  <p:clrMapOvr>
    <a:masterClrMapping/>
  </p:clrMapOvr>
  <p:transition>
    <p:fade/>
  </p:transition>
  <p:hf sldNum="0"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_Section Header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96120"/>
            <a:ext cx="12192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78435"/>
            <a:ext cx="12192000" cy="356251"/>
          </a:xfrm>
        </p:spPr>
        <p:txBody>
          <a:bodyPr anchor="t">
            <a:spAutoFit/>
          </a:bodyPr>
          <a:lstStyle>
            <a:lvl1pPr marL="0" indent="-182875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53C6FF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3" y="0"/>
            <a:ext cx="2815063" cy="1468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19401560"/>
      </p:ext>
    </p:extLst>
  </p:cSld>
  <p:clrMapOvr>
    <a:masterClrMapping/>
  </p:clrMapOvr>
  <p:transition>
    <p:fade/>
  </p:transition>
  <p:hf sldNum="0"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olet_Section Header">
    <p:bg>
      <p:bgPr>
        <a:gradFill>
          <a:gsLst>
            <a:gs pos="0">
              <a:srgbClr val="3D5AAE"/>
            </a:gs>
            <a:gs pos="100000">
              <a:srgbClr val="2C367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596120"/>
            <a:ext cx="12192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78435"/>
            <a:ext cx="12192000" cy="356251"/>
          </a:xfrm>
        </p:spPr>
        <p:txBody>
          <a:bodyPr anchor="t">
            <a:spAutoFit/>
          </a:bodyPr>
          <a:lstStyle>
            <a:lvl1pPr marL="0" indent="-182875" algn="ctr">
              <a:lnSpc>
                <a:spcPct val="85000"/>
              </a:lnSpc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727DC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3" y="0"/>
            <a:ext cx="2815063" cy="1468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04155877"/>
      </p:ext>
    </p:extLst>
  </p:cSld>
  <p:clrMapOvr>
    <a:masterClrMapping/>
  </p:clrMapOvr>
  <p:transition>
    <p:fade/>
  </p:transition>
  <p:hf sldNum="0"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24702"/>
            <a:ext cx="12192000" cy="584775"/>
          </a:xfrm>
        </p:spPr>
        <p:txBody>
          <a:bodyPr anchor="ctr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Box 2">
            <a:hlinkClick r:id="rId3"/>
          </p:cNvPr>
          <p:cNvSpPr txBox="1"/>
          <p:nvPr/>
        </p:nvSpPr>
        <p:spPr>
          <a:xfrm>
            <a:off x="-6098" y="5381615"/>
            <a:ext cx="12192004" cy="36933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 defTabSz="182875"/>
            <a:r>
              <a:rPr lang="en-US" sz="1800" baseline="0" dirty="0">
                <a:solidFill>
                  <a:schemeClr val="bg1"/>
                </a:solidFill>
              </a:rPr>
              <a:t>sas.com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2561072" cy="240867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690511" y="6036758"/>
            <a:ext cx="1125352" cy="599013"/>
            <a:chOff x="7048500" y="4889500"/>
            <a:chExt cx="1622426" cy="863600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7089775" y="5645150"/>
              <a:ext cx="87313" cy="100013"/>
            </a:xfrm>
            <a:custGeom>
              <a:avLst/>
              <a:gdLst>
                <a:gd name="T0" fmla="*/ 0 w 218"/>
                <a:gd name="T1" fmla="*/ 0 h 249"/>
                <a:gd name="T2" fmla="*/ 218 w 218"/>
                <a:gd name="T3" fmla="*/ 0 h 249"/>
                <a:gd name="T4" fmla="*/ 218 w 218"/>
                <a:gd name="T5" fmla="*/ 63 h 249"/>
                <a:gd name="T6" fmla="*/ 147 w 218"/>
                <a:gd name="T7" fmla="*/ 63 h 249"/>
                <a:gd name="T8" fmla="*/ 147 w 218"/>
                <a:gd name="T9" fmla="*/ 249 h 249"/>
                <a:gd name="T10" fmla="*/ 71 w 218"/>
                <a:gd name="T11" fmla="*/ 249 h 249"/>
                <a:gd name="T12" fmla="*/ 71 w 218"/>
                <a:gd name="T13" fmla="*/ 63 h 249"/>
                <a:gd name="T14" fmla="*/ 0 w 218"/>
                <a:gd name="T15" fmla="*/ 63 h 249"/>
                <a:gd name="T16" fmla="*/ 0 w 218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249">
                  <a:moveTo>
                    <a:pt x="0" y="0"/>
                  </a:moveTo>
                  <a:lnTo>
                    <a:pt x="218" y="0"/>
                  </a:lnTo>
                  <a:lnTo>
                    <a:pt x="218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1" y="249"/>
                  </a:lnTo>
                  <a:lnTo>
                    <a:pt x="71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185025" y="5645150"/>
              <a:ext cx="88900" cy="100013"/>
            </a:xfrm>
            <a:custGeom>
              <a:avLst/>
              <a:gdLst>
                <a:gd name="T0" fmla="*/ 0 w 227"/>
                <a:gd name="T1" fmla="*/ 0 h 249"/>
                <a:gd name="T2" fmla="*/ 77 w 227"/>
                <a:gd name="T3" fmla="*/ 0 h 249"/>
                <a:gd name="T4" fmla="*/ 77 w 227"/>
                <a:gd name="T5" fmla="*/ 86 h 249"/>
                <a:gd name="T6" fmla="*/ 149 w 227"/>
                <a:gd name="T7" fmla="*/ 86 h 249"/>
                <a:gd name="T8" fmla="*/ 149 w 227"/>
                <a:gd name="T9" fmla="*/ 0 h 249"/>
                <a:gd name="T10" fmla="*/ 227 w 227"/>
                <a:gd name="T11" fmla="*/ 0 h 249"/>
                <a:gd name="T12" fmla="*/ 227 w 227"/>
                <a:gd name="T13" fmla="*/ 249 h 249"/>
                <a:gd name="T14" fmla="*/ 149 w 227"/>
                <a:gd name="T15" fmla="*/ 249 h 249"/>
                <a:gd name="T16" fmla="*/ 149 w 227"/>
                <a:gd name="T17" fmla="*/ 150 h 249"/>
                <a:gd name="T18" fmla="*/ 77 w 227"/>
                <a:gd name="T19" fmla="*/ 150 h 249"/>
                <a:gd name="T20" fmla="*/ 77 w 227"/>
                <a:gd name="T21" fmla="*/ 249 h 249"/>
                <a:gd name="T22" fmla="*/ 0 w 227"/>
                <a:gd name="T23" fmla="*/ 249 h 249"/>
                <a:gd name="T24" fmla="*/ 0 w 227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149" y="86"/>
                  </a:lnTo>
                  <a:lnTo>
                    <a:pt x="149" y="0"/>
                  </a:lnTo>
                  <a:lnTo>
                    <a:pt x="227" y="0"/>
                  </a:lnTo>
                  <a:lnTo>
                    <a:pt x="227" y="249"/>
                  </a:lnTo>
                  <a:lnTo>
                    <a:pt x="149" y="249"/>
                  </a:lnTo>
                  <a:lnTo>
                    <a:pt x="149" y="150"/>
                  </a:lnTo>
                  <a:lnTo>
                    <a:pt x="77" y="150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285038" y="5645150"/>
              <a:ext cx="82550" cy="100013"/>
            </a:xfrm>
            <a:custGeom>
              <a:avLst/>
              <a:gdLst>
                <a:gd name="T0" fmla="*/ 0 w 212"/>
                <a:gd name="T1" fmla="*/ 0 h 249"/>
                <a:gd name="T2" fmla="*/ 208 w 212"/>
                <a:gd name="T3" fmla="*/ 0 h 249"/>
                <a:gd name="T4" fmla="*/ 208 w 212"/>
                <a:gd name="T5" fmla="*/ 63 h 249"/>
                <a:gd name="T6" fmla="*/ 78 w 212"/>
                <a:gd name="T7" fmla="*/ 63 h 249"/>
                <a:gd name="T8" fmla="*/ 78 w 212"/>
                <a:gd name="T9" fmla="*/ 94 h 249"/>
                <a:gd name="T10" fmla="*/ 196 w 212"/>
                <a:gd name="T11" fmla="*/ 94 h 249"/>
                <a:gd name="T12" fmla="*/ 196 w 212"/>
                <a:gd name="T13" fmla="*/ 154 h 249"/>
                <a:gd name="T14" fmla="*/ 78 w 212"/>
                <a:gd name="T15" fmla="*/ 154 h 249"/>
                <a:gd name="T16" fmla="*/ 78 w 212"/>
                <a:gd name="T17" fmla="*/ 185 h 249"/>
                <a:gd name="T18" fmla="*/ 212 w 212"/>
                <a:gd name="T19" fmla="*/ 185 h 249"/>
                <a:gd name="T20" fmla="*/ 212 w 212"/>
                <a:gd name="T21" fmla="*/ 249 h 249"/>
                <a:gd name="T22" fmla="*/ 0 w 212"/>
                <a:gd name="T23" fmla="*/ 249 h 249"/>
                <a:gd name="T24" fmla="*/ 0 w 212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2" h="249">
                  <a:moveTo>
                    <a:pt x="0" y="0"/>
                  </a:moveTo>
                  <a:lnTo>
                    <a:pt x="208" y="0"/>
                  </a:lnTo>
                  <a:lnTo>
                    <a:pt x="208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2" y="185"/>
                  </a:lnTo>
                  <a:lnTo>
                    <a:pt x="212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7426325" y="5645150"/>
              <a:ext cx="87313" cy="100013"/>
            </a:xfrm>
            <a:custGeom>
              <a:avLst/>
              <a:gdLst>
                <a:gd name="T0" fmla="*/ 77 w 221"/>
                <a:gd name="T1" fmla="*/ 63 h 249"/>
                <a:gd name="T2" fmla="*/ 77 w 221"/>
                <a:gd name="T3" fmla="*/ 114 h 249"/>
                <a:gd name="T4" fmla="*/ 107 w 221"/>
                <a:gd name="T5" fmla="*/ 114 h 249"/>
                <a:gd name="T6" fmla="*/ 117 w 221"/>
                <a:gd name="T7" fmla="*/ 114 h 249"/>
                <a:gd name="T8" fmla="*/ 126 w 221"/>
                <a:gd name="T9" fmla="*/ 113 h 249"/>
                <a:gd name="T10" fmla="*/ 135 w 221"/>
                <a:gd name="T11" fmla="*/ 111 h 249"/>
                <a:gd name="T12" fmla="*/ 142 w 221"/>
                <a:gd name="T13" fmla="*/ 106 h 249"/>
                <a:gd name="T14" fmla="*/ 146 w 221"/>
                <a:gd name="T15" fmla="*/ 98 h 249"/>
                <a:gd name="T16" fmla="*/ 148 w 221"/>
                <a:gd name="T17" fmla="*/ 87 h 249"/>
                <a:gd name="T18" fmla="*/ 146 w 221"/>
                <a:gd name="T19" fmla="*/ 76 h 249"/>
                <a:gd name="T20" fmla="*/ 141 w 221"/>
                <a:gd name="T21" fmla="*/ 69 h 249"/>
                <a:gd name="T22" fmla="*/ 132 w 221"/>
                <a:gd name="T23" fmla="*/ 66 h 249"/>
                <a:gd name="T24" fmla="*/ 122 w 221"/>
                <a:gd name="T25" fmla="*/ 63 h 249"/>
                <a:gd name="T26" fmla="*/ 111 w 221"/>
                <a:gd name="T27" fmla="*/ 63 h 249"/>
                <a:gd name="T28" fmla="*/ 77 w 221"/>
                <a:gd name="T29" fmla="*/ 63 h 249"/>
                <a:gd name="T30" fmla="*/ 0 w 221"/>
                <a:gd name="T31" fmla="*/ 0 h 249"/>
                <a:gd name="T32" fmla="*/ 128 w 221"/>
                <a:gd name="T33" fmla="*/ 0 h 249"/>
                <a:gd name="T34" fmla="*/ 152 w 221"/>
                <a:gd name="T35" fmla="*/ 1 h 249"/>
                <a:gd name="T36" fmla="*/ 172 w 221"/>
                <a:gd name="T37" fmla="*/ 7 h 249"/>
                <a:gd name="T38" fmla="*/ 188 w 221"/>
                <a:gd name="T39" fmla="*/ 17 h 249"/>
                <a:gd name="T40" fmla="*/ 201 w 221"/>
                <a:gd name="T41" fmla="*/ 28 h 249"/>
                <a:gd name="T42" fmla="*/ 209 w 221"/>
                <a:gd name="T43" fmla="*/ 42 h 249"/>
                <a:gd name="T44" fmla="*/ 216 w 221"/>
                <a:gd name="T45" fmla="*/ 56 h 249"/>
                <a:gd name="T46" fmla="*/ 219 w 221"/>
                <a:gd name="T47" fmla="*/ 71 h 249"/>
                <a:gd name="T48" fmla="*/ 221 w 221"/>
                <a:gd name="T49" fmla="*/ 84 h 249"/>
                <a:gd name="T50" fmla="*/ 218 w 221"/>
                <a:gd name="T51" fmla="*/ 108 h 249"/>
                <a:gd name="T52" fmla="*/ 212 w 221"/>
                <a:gd name="T53" fmla="*/ 129 h 249"/>
                <a:gd name="T54" fmla="*/ 201 w 221"/>
                <a:gd name="T55" fmla="*/ 145 h 249"/>
                <a:gd name="T56" fmla="*/ 186 w 221"/>
                <a:gd name="T57" fmla="*/ 158 h 249"/>
                <a:gd name="T58" fmla="*/ 167 w 221"/>
                <a:gd name="T59" fmla="*/ 167 h 249"/>
                <a:gd name="T60" fmla="*/ 146 w 221"/>
                <a:gd name="T61" fmla="*/ 172 h 249"/>
                <a:gd name="T62" fmla="*/ 122 w 221"/>
                <a:gd name="T63" fmla="*/ 174 h 249"/>
                <a:gd name="T64" fmla="*/ 77 w 221"/>
                <a:gd name="T65" fmla="*/ 174 h 249"/>
                <a:gd name="T66" fmla="*/ 77 w 221"/>
                <a:gd name="T67" fmla="*/ 249 h 249"/>
                <a:gd name="T68" fmla="*/ 0 w 221"/>
                <a:gd name="T69" fmla="*/ 249 h 249"/>
                <a:gd name="T70" fmla="*/ 0 w 221"/>
                <a:gd name="T71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1" h="249">
                  <a:moveTo>
                    <a:pt x="77" y="63"/>
                  </a:moveTo>
                  <a:lnTo>
                    <a:pt x="77" y="114"/>
                  </a:lnTo>
                  <a:lnTo>
                    <a:pt x="107" y="114"/>
                  </a:lnTo>
                  <a:lnTo>
                    <a:pt x="117" y="114"/>
                  </a:lnTo>
                  <a:lnTo>
                    <a:pt x="126" y="113"/>
                  </a:lnTo>
                  <a:lnTo>
                    <a:pt x="135" y="111"/>
                  </a:lnTo>
                  <a:lnTo>
                    <a:pt x="142" y="106"/>
                  </a:lnTo>
                  <a:lnTo>
                    <a:pt x="146" y="98"/>
                  </a:lnTo>
                  <a:lnTo>
                    <a:pt x="148" y="87"/>
                  </a:lnTo>
                  <a:lnTo>
                    <a:pt x="146" y="76"/>
                  </a:lnTo>
                  <a:lnTo>
                    <a:pt x="141" y="69"/>
                  </a:lnTo>
                  <a:lnTo>
                    <a:pt x="132" y="66"/>
                  </a:lnTo>
                  <a:lnTo>
                    <a:pt x="122" y="63"/>
                  </a:lnTo>
                  <a:lnTo>
                    <a:pt x="111" y="63"/>
                  </a:lnTo>
                  <a:lnTo>
                    <a:pt x="77" y="63"/>
                  </a:lnTo>
                  <a:close/>
                  <a:moveTo>
                    <a:pt x="0" y="0"/>
                  </a:moveTo>
                  <a:lnTo>
                    <a:pt x="128" y="0"/>
                  </a:lnTo>
                  <a:lnTo>
                    <a:pt x="152" y="1"/>
                  </a:lnTo>
                  <a:lnTo>
                    <a:pt x="172" y="7"/>
                  </a:lnTo>
                  <a:lnTo>
                    <a:pt x="188" y="17"/>
                  </a:lnTo>
                  <a:lnTo>
                    <a:pt x="201" y="28"/>
                  </a:lnTo>
                  <a:lnTo>
                    <a:pt x="209" y="42"/>
                  </a:lnTo>
                  <a:lnTo>
                    <a:pt x="216" y="56"/>
                  </a:lnTo>
                  <a:lnTo>
                    <a:pt x="219" y="71"/>
                  </a:lnTo>
                  <a:lnTo>
                    <a:pt x="221" y="84"/>
                  </a:lnTo>
                  <a:lnTo>
                    <a:pt x="218" y="108"/>
                  </a:lnTo>
                  <a:lnTo>
                    <a:pt x="212" y="129"/>
                  </a:lnTo>
                  <a:lnTo>
                    <a:pt x="201" y="145"/>
                  </a:lnTo>
                  <a:lnTo>
                    <a:pt x="186" y="158"/>
                  </a:lnTo>
                  <a:lnTo>
                    <a:pt x="167" y="167"/>
                  </a:lnTo>
                  <a:lnTo>
                    <a:pt x="146" y="172"/>
                  </a:lnTo>
                  <a:lnTo>
                    <a:pt x="122" y="174"/>
                  </a:lnTo>
                  <a:lnTo>
                    <a:pt x="77" y="174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7516813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7 w 253"/>
                <a:gd name="T3" fmla="*/ 64 h 262"/>
                <a:gd name="T4" fmla="*/ 108 w 253"/>
                <a:gd name="T5" fmla="*/ 66 h 262"/>
                <a:gd name="T6" fmla="*/ 98 w 253"/>
                <a:gd name="T7" fmla="*/ 71 h 262"/>
                <a:gd name="T8" fmla="*/ 90 w 253"/>
                <a:gd name="T9" fmla="*/ 80 h 262"/>
                <a:gd name="T10" fmla="*/ 84 w 253"/>
                <a:gd name="T11" fmla="*/ 93 h 262"/>
                <a:gd name="T12" fmla="*/ 79 w 253"/>
                <a:gd name="T13" fmla="*/ 110 h 262"/>
                <a:gd name="T14" fmla="*/ 76 w 253"/>
                <a:gd name="T15" fmla="*/ 131 h 262"/>
                <a:gd name="T16" fmla="*/ 79 w 253"/>
                <a:gd name="T17" fmla="*/ 152 h 262"/>
                <a:gd name="T18" fmla="*/ 84 w 253"/>
                <a:gd name="T19" fmla="*/ 169 h 262"/>
                <a:gd name="T20" fmla="*/ 90 w 253"/>
                <a:gd name="T21" fmla="*/ 181 h 262"/>
                <a:gd name="T22" fmla="*/ 98 w 253"/>
                <a:gd name="T23" fmla="*/ 191 h 262"/>
                <a:gd name="T24" fmla="*/ 108 w 253"/>
                <a:gd name="T25" fmla="*/ 196 h 262"/>
                <a:gd name="T26" fmla="*/ 117 w 253"/>
                <a:gd name="T27" fmla="*/ 199 h 262"/>
                <a:gd name="T28" fmla="*/ 126 w 253"/>
                <a:gd name="T29" fmla="*/ 200 h 262"/>
                <a:gd name="T30" fmla="*/ 136 w 253"/>
                <a:gd name="T31" fmla="*/ 199 h 262"/>
                <a:gd name="T32" fmla="*/ 144 w 253"/>
                <a:gd name="T33" fmla="*/ 196 h 262"/>
                <a:gd name="T34" fmla="*/ 154 w 253"/>
                <a:gd name="T35" fmla="*/ 191 h 262"/>
                <a:gd name="T36" fmla="*/ 163 w 253"/>
                <a:gd name="T37" fmla="*/ 181 h 262"/>
                <a:gd name="T38" fmla="*/ 169 w 253"/>
                <a:gd name="T39" fmla="*/ 169 h 262"/>
                <a:gd name="T40" fmla="*/ 174 w 253"/>
                <a:gd name="T41" fmla="*/ 152 h 262"/>
                <a:gd name="T42" fmla="*/ 176 w 253"/>
                <a:gd name="T43" fmla="*/ 131 h 262"/>
                <a:gd name="T44" fmla="*/ 174 w 253"/>
                <a:gd name="T45" fmla="*/ 110 h 262"/>
                <a:gd name="T46" fmla="*/ 169 w 253"/>
                <a:gd name="T47" fmla="*/ 93 h 262"/>
                <a:gd name="T48" fmla="*/ 163 w 253"/>
                <a:gd name="T49" fmla="*/ 80 h 262"/>
                <a:gd name="T50" fmla="*/ 154 w 253"/>
                <a:gd name="T51" fmla="*/ 71 h 262"/>
                <a:gd name="T52" fmla="*/ 144 w 253"/>
                <a:gd name="T53" fmla="*/ 66 h 262"/>
                <a:gd name="T54" fmla="*/ 136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4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0 w 253"/>
                <a:gd name="T71" fmla="*/ 100 h 262"/>
                <a:gd name="T72" fmla="*/ 253 w 253"/>
                <a:gd name="T73" fmla="*/ 131 h 262"/>
                <a:gd name="T74" fmla="*/ 250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4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6 w 253"/>
                <a:gd name="T89" fmla="*/ 260 h 262"/>
                <a:gd name="T90" fmla="*/ 69 w 253"/>
                <a:gd name="T91" fmla="*/ 250 h 262"/>
                <a:gd name="T92" fmla="*/ 45 w 253"/>
                <a:gd name="T93" fmla="*/ 235 h 262"/>
                <a:gd name="T94" fmla="*/ 25 w 253"/>
                <a:gd name="T95" fmla="*/ 215 h 262"/>
                <a:gd name="T96" fmla="*/ 11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1 w 253"/>
                <a:gd name="T105" fmla="*/ 71 h 262"/>
                <a:gd name="T106" fmla="*/ 25 w 253"/>
                <a:gd name="T107" fmla="*/ 48 h 262"/>
                <a:gd name="T108" fmla="*/ 45 w 253"/>
                <a:gd name="T109" fmla="*/ 28 h 262"/>
                <a:gd name="T110" fmla="*/ 69 w 253"/>
                <a:gd name="T111" fmla="*/ 13 h 262"/>
                <a:gd name="T112" fmla="*/ 96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7" y="64"/>
                  </a:lnTo>
                  <a:lnTo>
                    <a:pt x="108" y="66"/>
                  </a:lnTo>
                  <a:lnTo>
                    <a:pt x="98" y="71"/>
                  </a:lnTo>
                  <a:lnTo>
                    <a:pt x="90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6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0" y="181"/>
                  </a:lnTo>
                  <a:lnTo>
                    <a:pt x="98" y="191"/>
                  </a:lnTo>
                  <a:lnTo>
                    <a:pt x="108" y="196"/>
                  </a:lnTo>
                  <a:lnTo>
                    <a:pt x="117" y="199"/>
                  </a:lnTo>
                  <a:lnTo>
                    <a:pt x="126" y="200"/>
                  </a:lnTo>
                  <a:lnTo>
                    <a:pt x="136" y="199"/>
                  </a:lnTo>
                  <a:lnTo>
                    <a:pt x="144" y="196"/>
                  </a:lnTo>
                  <a:lnTo>
                    <a:pt x="154" y="191"/>
                  </a:lnTo>
                  <a:lnTo>
                    <a:pt x="163" y="181"/>
                  </a:lnTo>
                  <a:lnTo>
                    <a:pt x="169" y="169"/>
                  </a:lnTo>
                  <a:lnTo>
                    <a:pt x="174" y="152"/>
                  </a:lnTo>
                  <a:lnTo>
                    <a:pt x="176" y="131"/>
                  </a:lnTo>
                  <a:lnTo>
                    <a:pt x="174" y="110"/>
                  </a:lnTo>
                  <a:lnTo>
                    <a:pt x="169" y="93"/>
                  </a:lnTo>
                  <a:lnTo>
                    <a:pt x="163" y="80"/>
                  </a:lnTo>
                  <a:lnTo>
                    <a:pt x="154" y="71"/>
                  </a:lnTo>
                  <a:lnTo>
                    <a:pt x="144" y="66"/>
                  </a:lnTo>
                  <a:lnTo>
                    <a:pt x="136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4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0" y="100"/>
                  </a:lnTo>
                  <a:lnTo>
                    <a:pt x="253" y="131"/>
                  </a:lnTo>
                  <a:lnTo>
                    <a:pt x="250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4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5" y="215"/>
                  </a:lnTo>
                  <a:lnTo>
                    <a:pt x="11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1" y="71"/>
                  </a:lnTo>
                  <a:lnTo>
                    <a:pt x="25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612063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7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5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3 w 342"/>
                <a:gd name="T21" fmla="*/ 249 h 249"/>
                <a:gd name="T22" fmla="*/ 198 w 342"/>
                <a:gd name="T23" fmla="*/ 249 h 249"/>
                <a:gd name="T24" fmla="*/ 171 w 342"/>
                <a:gd name="T25" fmla="*/ 97 h 249"/>
                <a:gd name="T26" fmla="*/ 171 w 342"/>
                <a:gd name="T27" fmla="*/ 97 h 249"/>
                <a:gd name="T28" fmla="*/ 144 w 342"/>
                <a:gd name="T29" fmla="*/ 249 h 249"/>
                <a:gd name="T30" fmla="*/ 69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5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3" y="249"/>
                  </a:lnTo>
                  <a:lnTo>
                    <a:pt x="198" y="249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44" y="249"/>
                  </a:lnTo>
                  <a:lnTo>
                    <a:pt x="69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751763" y="5645150"/>
              <a:ext cx="84138" cy="100013"/>
            </a:xfrm>
            <a:custGeom>
              <a:avLst/>
              <a:gdLst>
                <a:gd name="T0" fmla="*/ 0 w 211"/>
                <a:gd name="T1" fmla="*/ 0 h 249"/>
                <a:gd name="T2" fmla="*/ 207 w 211"/>
                <a:gd name="T3" fmla="*/ 0 h 249"/>
                <a:gd name="T4" fmla="*/ 207 w 211"/>
                <a:gd name="T5" fmla="*/ 63 h 249"/>
                <a:gd name="T6" fmla="*/ 78 w 211"/>
                <a:gd name="T7" fmla="*/ 63 h 249"/>
                <a:gd name="T8" fmla="*/ 78 w 211"/>
                <a:gd name="T9" fmla="*/ 94 h 249"/>
                <a:gd name="T10" fmla="*/ 196 w 211"/>
                <a:gd name="T11" fmla="*/ 94 h 249"/>
                <a:gd name="T12" fmla="*/ 196 w 211"/>
                <a:gd name="T13" fmla="*/ 154 h 249"/>
                <a:gd name="T14" fmla="*/ 78 w 211"/>
                <a:gd name="T15" fmla="*/ 154 h 249"/>
                <a:gd name="T16" fmla="*/ 78 w 211"/>
                <a:gd name="T17" fmla="*/ 185 h 249"/>
                <a:gd name="T18" fmla="*/ 211 w 211"/>
                <a:gd name="T19" fmla="*/ 185 h 249"/>
                <a:gd name="T20" fmla="*/ 211 w 211"/>
                <a:gd name="T21" fmla="*/ 249 h 249"/>
                <a:gd name="T22" fmla="*/ 0 w 211"/>
                <a:gd name="T23" fmla="*/ 249 h 249"/>
                <a:gd name="T24" fmla="*/ 0 w 211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249">
                  <a:moveTo>
                    <a:pt x="0" y="0"/>
                  </a:moveTo>
                  <a:lnTo>
                    <a:pt x="207" y="0"/>
                  </a:lnTo>
                  <a:lnTo>
                    <a:pt x="207" y="63"/>
                  </a:lnTo>
                  <a:lnTo>
                    <a:pt x="78" y="63"/>
                  </a:lnTo>
                  <a:lnTo>
                    <a:pt x="78" y="94"/>
                  </a:lnTo>
                  <a:lnTo>
                    <a:pt x="196" y="94"/>
                  </a:lnTo>
                  <a:lnTo>
                    <a:pt x="196" y="154"/>
                  </a:lnTo>
                  <a:lnTo>
                    <a:pt x="78" y="154"/>
                  </a:lnTo>
                  <a:lnTo>
                    <a:pt x="78" y="185"/>
                  </a:lnTo>
                  <a:lnTo>
                    <a:pt x="211" y="185"/>
                  </a:lnTo>
                  <a:lnTo>
                    <a:pt x="211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7843838" y="5645150"/>
              <a:ext cx="93663" cy="100013"/>
            </a:xfrm>
            <a:custGeom>
              <a:avLst/>
              <a:gdLst>
                <a:gd name="T0" fmla="*/ 77 w 235"/>
                <a:gd name="T1" fmla="*/ 58 h 249"/>
                <a:gd name="T2" fmla="*/ 77 w 235"/>
                <a:gd name="T3" fmla="*/ 108 h 249"/>
                <a:gd name="T4" fmla="*/ 117 w 235"/>
                <a:gd name="T5" fmla="*/ 108 h 249"/>
                <a:gd name="T6" fmla="*/ 126 w 235"/>
                <a:gd name="T7" fmla="*/ 108 h 249"/>
                <a:gd name="T8" fmla="*/ 136 w 235"/>
                <a:gd name="T9" fmla="*/ 106 h 249"/>
                <a:gd name="T10" fmla="*/ 143 w 235"/>
                <a:gd name="T11" fmla="*/ 102 h 249"/>
                <a:gd name="T12" fmla="*/ 149 w 235"/>
                <a:gd name="T13" fmla="*/ 94 h 249"/>
                <a:gd name="T14" fmla="*/ 150 w 235"/>
                <a:gd name="T15" fmla="*/ 83 h 249"/>
                <a:gd name="T16" fmla="*/ 149 w 235"/>
                <a:gd name="T17" fmla="*/ 74 h 249"/>
                <a:gd name="T18" fmla="*/ 145 w 235"/>
                <a:gd name="T19" fmla="*/ 68 h 249"/>
                <a:gd name="T20" fmla="*/ 139 w 235"/>
                <a:gd name="T21" fmla="*/ 63 h 249"/>
                <a:gd name="T22" fmla="*/ 128 w 235"/>
                <a:gd name="T23" fmla="*/ 59 h 249"/>
                <a:gd name="T24" fmla="*/ 113 w 235"/>
                <a:gd name="T25" fmla="*/ 58 h 249"/>
                <a:gd name="T26" fmla="*/ 77 w 235"/>
                <a:gd name="T27" fmla="*/ 58 h 249"/>
                <a:gd name="T28" fmla="*/ 0 w 235"/>
                <a:gd name="T29" fmla="*/ 0 h 249"/>
                <a:gd name="T30" fmla="*/ 147 w 235"/>
                <a:gd name="T31" fmla="*/ 0 h 249"/>
                <a:gd name="T32" fmla="*/ 164 w 235"/>
                <a:gd name="T33" fmla="*/ 1 h 249"/>
                <a:gd name="T34" fmla="*/ 182 w 235"/>
                <a:gd name="T35" fmla="*/ 5 h 249"/>
                <a:gd name="T36" fmla="*/ 196 w 235"/>
                <a:gd name="T37" fmla="*/ 12 h 249"/>
                <a:gd name="T38" fmla="*/ 209 w 235"/>
                <a:gd name="T39" fmla="*/ 22 h 249"/>
                <a:gd name="T40" fmla="*/ 219 w 235"/>
                <a:gd name="T41" fmla="*/ 36 h 249"/>
                <a:gd name="T42" fmla="*/ 225 w 235"/>
                <a:gd name="T43" fmla="*/ 52 h 249"/>
                <a:gd name="T44" fmla="*/ 228 w 235"/>
                <a:gd name="T45" fmla="*/ 71 h 249"/>
                <a:gd name="T46" fmla="*/ 226 w 235"/>
                <a:gd name="T47" fmla="*/ 86 h 249"/>
                <a:gd name="T48" fmla="*/ 223 w 235"/>
                <a:gd name="T49" fmla="*/ 101 h 249"/>
                <a:gd name="T50" fmla="*/ 215 w 235"/>
                <a:gd name="T51" fmla="*/ 114 h 249"/>
                <a:gd name="T52" fmla="*/ 204 w 235"/>
                <a:gd name="T53" fmla="*/ 125 h 249"/>
                <a:gd name="T54" fmla="*/ 190 w 235"/>
                <a:gd name="T55" fmla="*/ 133 h 249"/>
                <a:gd name="T56" fmla="*/ 205 w 235"/>
                <a:gd name="T57" fmla="*/ 142 h 249"/>
                <a:gd name="T58" fmla="*/ 215 w 235"/>
                <a:gd name="T59" fmla="*/ 155 h 249"/>
                <a:gd name="T60" fmla="*/ 223 w 235"/>
                <a:gd name="T61" fmla="*/ 174 h 249"/>
                <a:gd name="T62" fmla="*/ 228 w 235"/>
                <a:gd name="T63" fmla="*/ 195 h 249"/>
                <a:gd name="T64" fmla="*/ 228 w 235"/>
                <a:gd name="T65" fmla="*/ 208 h 249"/>
                <a:gd name="T66" fmla="*/ 229 w 235"/>
                <a:gd name="T67" fmla="*/ 223 h 249"/>
                <a:gd name="T68" fmla="*/ 231 w 235"/>
                <a:gd name="T69" fmla="*/ 238 h 249"/>
                <a:gd name="T70" fmla="*/ 235 w 235"/>
                <a:gd name="T71" fmla="*/ 249 h 249"/>
                <a:gd name="T72" fmla="*/ 158 w 235"/>
                <a:gd name="T73" fmla="*/ 249 h 249"/>
                <a:gd name="T74" fmla="*/ 154 w 235"/>
                <a:gd name="T75" fmla="*/ 230 h 249"/>
                <a:gd name="T76" fmla="*/ 152 w 235"/>
                <a:gd name="T77" fmla="*/ 210 h 249"/>
                <a:gd name="T78" fmla="*/ 150 w 235"/>
                <a:gd name="T79" fmla="*/ 199 h 249"/>
                <a:gd name="T80" fmla="*/ 149 w 235"/>
                <a:gd name="T81" fmla="*/ 188 h 249"/>
                <a:gd name="T82" fmla="*/ 145 w 235"/>
                <a:gd name="T83" fmla="*/ 178 h 249"/>
                <a:gd name="T84" fmla="*/ 139 w 235"/>
                <a:gd name="T85" fmla="*/ 169 h 249"/>
                <a:gd name="T86" fmla="*/ 131 w 235"/>
                <a:gd name="T87" fmla="*/ 164 h 249"/>
                <a:gd name="T88" fmla="*/ 118 w 235"/>
                <a:gd name="T89" fmla="*/ 162 h 249"/>
                <a:gd name="T90" fmla="*/ 77 w 235"/>
                <a:gd name="T91" fmla="*/ 162 h 249"/>
                <a:gd name="T92" fmla="*/ 77 w 235"/>
                <a:gd name="T93" fmla="*/ 249 h 249"/>
                <a:gd name="T94" fmla="*/ 0 w 235"/>
                <a:gd name="T95" fmla="*/ 249 h 249"/>
                <a:gd name="T96" fmla="*/ 0 w 235"/>
                <a:gd name="T9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5" h="249">
                  <a:moveTo>
                    <a:pt x="77" y="58"/>
                  </a:moveTo>
                  <a:lnTo>
                    <a:pt x="77" y="108"/>
                  </a:lnTo>
                  <a:lnTo>
                    <a:pt x="117" y="108"/>
                  </a:lnTo>
                  <a:lnTo>
                    <a:pt x="126" y="108"/>
                  </a:lnTo>
                  <a:lnTo>
                    <a:pt x="136" y="106"/>
                  </a:lnTo>
                  <a:lnTo>
                    <a:pt x="143" y="102"/>
                  </a:lnTo>
                  <a:lnTo>
                    <a:pt x="149" y="94"/>
                  </a:lnTo>
                  <a:lnTo>
                    <a:pt x="150" y="83"/>
                  </a:lnTo>
                  <a:lnTo>
                    <a:pt x="149" y="74"/>
                  </a:lnTo>
                  <a:lnTo>
                    <a:pt x="145" y="68"/>
                  </a:lnTo>
                  <a:lnTo>
                    <a:pt x="139" y="63"/>
                  </a:lnTo>
                  <a:lnTo>
                    <a:pt x="128" y="59"/>
                  </a:lnTo>
                  <a:lnTo>
                    <a:pt x="113" y="58"/>
                  </a:lnTo>
                  <a:lnTo>
                    <a:pt x="77" y="58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64" y="1"/>
                  </a:lnTo>
                  <a:lnTo>
                    <a:pt x="182" y="5"/>
                  </a:lnTo>
                  <a:lnTo>
                    <a:pt x="196" y="12"/>
                  </a:lnTo>
                  <a:lnTo>
                    <a:pt x="209" y="22"/>
                  </a:lnTo>
                  <a:lnTo>
                    <a:pt x="219" y="36"/>
                  </a:lnTo>
                  <a:lnTo>
                    <a:pt x="225" y="52"/>
                  </a:lnTo>
                  <a:lnTo>
                    <a:pt x="228" y="71"/>
                  </a:lnTo>
                  <a:lnTo>
                    <a:pt x="226" y="86"/>
                  </a:lnTo>
                  <a:lnTo>
                    <a:pt x="223" y="101"/>
                  </a:lnTo>
                  <a:lnTo>
                    <a:pt x="215" y="114"/>
                  </a:lnTo>
                  <a:lnTo>
                    <a:pt x="204" y="125"/>
                  </a:lnTo>
                  <a:lnTo>
                    <a:pt x="190" y="133"/>
                  </a:lnTo>
                  <a:lnTo>
                    <a:pt x="205" y="142"/>
                  </a:lnTo>
                  <a:lnTo>
                    <a:pt x="215" y="155"/>
                  </a:lnTo>
                  <a:lnTo>
                    <a:pt x="223" y="174"/>
                  </a:lnTo>
                  <a:lnTo>
                    <a:pt x="228" y="195"/>
                  </a:lnTo>
                  <a:lnTo>
                    <a:pt x="228" y="208"/>
                  </a:lnTo>
                  <a:lnTo>
                    <a:pt x="229" y="223"/>
                  </a:lnTo>
                  <a:lnTo>
                    <a:pt x="231" y="238"/>
                  </a:lnTo>
                  <a:lnTo>
                    <a:pt x="235" y="249"/>
                  </a:lnTo>
                  <a:lnTo>
                    <a:pt x="158" y="249"/>
                  </a:lnTo>
                  <a:lnTo>
                    <a:pt x="154" y="230"/>
                  </a:lnTo>
                  <a:lnTo>
                    <a:pt x="152" y="210"/>
                  </a:lnTo>
                  <a:lnTo>
                    <a:pt x="150" y="199"/>
                  </a:lnTo>
                  <a:lnTo>
                    <a:pt x="149" y="188"/>
                  </a:lnTo>
                  <a:lnTo>
                    <a:pt x="145" y="178"/>
                  </a:lnTo>
                  <a:lnTo>
                    <a:pt x="139" y="169"/>
                  </a:lnTo>
                  <a:lnTo>
                    <a:pt x="131" y="164"/>
                  </a:lnTo>
                  <a:lnTo>
                    <a:pt x="118" y="162"/>
                  </a:lnTo>
                  <a:lnTo>
                    <a:pt x="77" y="162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969250" y="5645150"/>
              <a:ext cx="87313" cy="100013"/>
            </a:xfrm>
            <a:custGeom>
              <a:avLst/>
              <a:gdLst>
                <a:gd name="T0" fmla="*/ 0 w 216"/>
                <a:gd name="T1" fmla="*/ 0 h 249"/>
                <a:gd name="T2" fmla="*/ 216 w 216"/>
                <a:gd name="T3" fmla="*/ 0 h 249"/>
                <a:gd name="T4" fmla="*/ 216 w 216"/>
                <a:gd name="T5" fmla="*/ 63 h 249"/>
                <a:gd name="T6" fmla="*/ 147 w 216"/>
                <a:gd name="T7" fmla="*/ 63 h 249"/>
                <a:gd name="T8" fmla="*/ 147 w 216"/>
                <a:gd name="T9" fmla="*/ 249 h 249"/>
                <a:gd name="T10" fmla="*/ 70 w 216"/>
                <a:gd name="T11" fmla="*/ 249 h 249"/>
                <a:gd name="T12" fmla="*/ 70 w 216"/>
                <a:gd name="T13" fmla="*/ 63 h 249"/>
                <a:gd name="T14" fmla="*/ 0 w 216"/>
                <a:gd name="T15" fmla="*/ 63 h 249"/>
                <a:gd name="T16" fmla="*/ 0 w 216"/>
                <a:gd name="T1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49">
                  <a:moveTo>
                    <a:pt x="0" y="0"/>
                  </a:moveTo>
                  <a:lnTo>
                    <a:pt x="216" y="0"/>
                  </a:lnTo>
                  <a:lnTo>
                    <a:pt x="216" y="63"/>
                  </a:lnTo>
                  <a:lnTo>
                    <a:pt x="147" y="63"/>
                  </a:lnTo>
                  <a:lnTo>
                    <a:pt x="147" y="249"/>
                  </a:lnTo>
                  <a:lnTo>
                    <a:pt x="70" y="249"/>
                  </a:lnTo>
                  <a:lnTo>
                    <a:pt x="70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5"/>
            <p:cNvSpPr>
              <a:spLocks noEditPoints="1"/>
            </p:cNvSpPr>
            <p:nvPr userDrawn="1"/>
          </p:nvSpPr>
          <p:spPr bwMode="auto">
            <a:xfrm>
              <a:off x="8054975" y="5643563"/>
              <a:ext cx="100013" cy="103188"/>
            </a:xfrm>
            <a:custGeom>
              <a:avLst/>
              <a:gdLst>
                <a:gd name="T0" fmla="*/ 126 w 253"/>
                <a:gd name="T1" fmla="*/ 63 h 262"/>
                <a:gd name="T2" fmla="*/ 118 w 253"/>
                <a:gd name="T3" fmla="*/ 64 h 262"/>
                <a:gd name="T4" fmla="*/ 108 w 253"/>
                <a:gd name="T5" fmla="*/ 66 h 262"/>
                <a:gd name="T6" fmla="*/ 99 w 253"/>
                <a:gd name="T7" fmla="*/ 71 h 262"/>
                <a:gd name="T8" fmla="*/ 90 w 253"/>
                <a:gd name="T9" fmla="*/ 80 h 262"/>
                <a:gd name="T10" fmla="*/ 83 w 253"/>
                <a:gd name="T11" fmla="*/ 93 h 262"/>
                <a:gd name="T12" fmla="*/ 79 w 253"/>
                <a:gd name="T13" fmla="*/ 110 h 262"/>
                <a:gd name="T14" fmla="*/ 77 w 253"/>
                <a:gd name="T15" fmla="*/ 131 h 262"/>
                <a:gd name="T16" fmla="*/ 79 w 253"/>
                <a:gd name="T17" fmla="*/ 152 h 262"/>
                <a:gd name="T18" fmla="*/ 83 w 253"/>
                <a:gd name="T19" fmla="*/ 169 h 262"/>
                <a:gd name="T20" fmla="*/ 90 w 253"/>
                <a:gd name="T21" fmla="*/ 181 h 262"/>
                <a:gd name="T22" fmla="*/ 99 w 253"/>
                <a:gd name="T23" fmla="*/ 191 h 262"/>
                <a:gd name="T24" fmla="*/ 108 w 253"/>
                <a:gd name="T25" fmla="*/ 196 h 262"/>
                <a:gd name="T26" fmla="*/ 118 w 253"/>
                <a:gd name="T27" fmla="*/ 199 h 262"/>
                <a:gd name="T28" fmla="*/ 126 w 253"/>
                <a:gd name="T29" fmla="*/ 200 h 262"/>
                <a:gd name="T30" fmla="*/ 135 w 253"/>
                <a:gd name="T31" fmla="*/ 199 h 262"/>
                <a:gd name="T32" fmla="*/ 145 w 253"/>
                <a:gd name="T33" fmla="*/ 196 h 262"/>
                <a:gd name="T34" fmla="*/ 154 w 253"/>
                <a:gd name="T35" fmla="*/ 191 h 262"/>
                <a:gd name="T36" fmla="*/ 162 w 253"/>
                <a:gd name="T37" fmla="*/ 181 h 262"/>
                <a:gd name="T38" fmla="*/ 170 w 253"/>
                <a:gd name="T39" fmla="*/ 169 h 262"/>
                <a:gd name="T40" fmla="*/ 175 w 253"/>
                <a:gd name="T41" fmla="*/ 152 h 262"/>
                <a:gd name="T42" fmla="*/ 176 w 253"/>
                <a:gd name="T43" fmla="*/ 131 h 262"/>
                <a:gd name="T44" fmla="*/ 175 w 253"/>
                <a:gd name="T45" fmla="*/ 110 h 262"/>
                <a:gd name="T46" fmla="*/ 170 w 253"/>
                <a:gd name="T47" fmla="*/ 93 h 262"/>
                <a:gd name="T48" fmla="*/ 162 w 253"/>
                <a:gd name="T49" fmla="*/ 80 h 262"/>
                <a:gd name="T50" fmla="*/ 154 w 253"/>
                <a:gd name="T51" fmla="*/ 71 h 262"/>
                <a:gd name="T52" fmla="*/ 145 w 253"/>
                <a:gd name="T53" fmla="*/ 66 h 262"/>
                <a:gd name="T54" fmla="*/ 135 w 253"/>
                <a:gd name="T55" fmla="*/ 64 h 262"/>
                <a:gd name="T56" fmla="*/ 126 w 253"/>
                <a:gd name="T57" fmla="*/ 63 h 262"/>
                <a:gd name="T58" fmla="*/ 126 w 253"/>
                <a:gd name="T59" fmla="*/ 0 h 262"/>
                <a:gd name="T60" fmla="*/ 157 w 253"/>
                <a:gd name="T61" fmla="*/ 3 h 262"/>
                <a:gd name="T62" fmla="*/ 185 w 253"/>
                <a:gd name="T63" fmla="*/ 13 h 262"/>
                <a:gd name="T64" fmla="*/ 208 w 253"/>
                <a:gd name="T65" fmla="*/ 28 h 262"/>
                <a:gd name="T66" fmla="*/ 227 w 253"/>
                <a:gd name="T67" fmla="*/ 48 h 262"/>
                <a:gd name="T68" fmla="*/ 241 w 253"/>
                <a:gd name="T69" fmla="*/ 71 h 262"/>
                <a:gd name="T70" fmla="*/ 251 w 253"/>
                <a:gd name="T71" fmla="*/ 100 h 262"/>
                <a:gd name="T72" fmla="*/ 253 w 253"/>
                <a:gd name="T73" fmla="*/ 131 h 262"/>
                <a:gd name="T74" fmla="*/ 251 w 253"/>
                <a:gd name="T75" fmla="*/ 162 h 262"/>
                <a:gd name="T76" fmla="*/ 241 w 253"/>
                <a:gd name="T77" fmla="*/ 191 h 262"/>
                <a:gd name="T78" fmla="*/ 227 w 253"/>
                <a:gd name="T79" fmla="*/ 215 h 262"/>
                <a:gd name="T80" fmla="*/ 208 w 253"/>
                <a:gd name="T81" fmla="*/ 235 h 262"/>
                <a:gd name="T82" fmla="*/ 185 w 253"/>
                <a:gd name="T83" fmla="*/ 250 h 262"/>
                <a:gd name="T84" fmla="*/ 157 w 253"/>
                <a:gd name="T85" fmla="*/ 260 h 262"/>
                <a:gd name="T86" fmla="*/ 126 w 253"/>
                <a:gd name="T87" fmla="*/ 262 h 262"/>
                <a:gd name="T88" fmla="*/ 95 w 253"/>
                <a:gd name="T89" fmla="*/ 260 h 262"/>
                <a:gd name="T90" fmla="*/ 68 w 253"/>
                <a:gd name="T91" fmla="*/ 250 h 262"/>
                <a:gd name="T92" fmla="*/ 44 w 253"/>
                <a:gd name="T93" fmla="*/ 235 h 262"/>
                <a:gd name="T94" fmla="*/ 26 w 253"/>
                <a:gd name="T95" fmla="*/ 215 h 262"/>
                <a:gd name="T96" fmla="*/ 12 w 253"/>
                <a:gd name="T97" fmla="*/ 191 h 262"/>
                <a:gd name="T98" fmla="*/ 3 w 253"/>
                <a:gd name="T99" fmla="*/ 162 h 262"/>
                <a:gd name="T100" fmla="*/ 0 w 253"/>
                <a:gd name="T101" fmla="*/ 131 h 262"/>
                <a:gd name="T102" fmla="*/ 3 w 253"/>
                <a:gd name="T103" fmla="*/ 100 h 262"/>
                <a:gd name="T104" fmla="*/ 12 w 253"/>
                <a:gd name="T105" fmla="*/ 71 h 262"/>
                <a:gd name="T106" fmla="*/ 26 w 253"/>
                <a:gd name="T107" fmla="*/ 48 h 262"/>
                <a:gd name="T108" fmla="*/ 44 w 253"/>
                <a:gd name="T109" fmla="*/ 28 h 262"/>
                <a:gd name="T110" fmla="*/ 68 w 253"/>
                <a:gd name="T111" fmla="*/ 13 h 262"/>
                <a:gd name="T112" fmla="*/ 95 w 253"/>
                <a:gd name="T113" fmla="*/ 3 h 262"/>
                <a:gd name="T114" fmla="*/ 126 w 253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262">
                  <a:moveTo>
                    <a:pt x="126" y="63"/>
                  </a:moveTo>
                  <a:lnTo>
                    <a:pt x="118" y="64"/>
                  </a:lnTo>
                  <a:lnTo>
                    <a:pt x="108" y="66"/>
                  </a:lnTo>
                  <a:lnTo>
                    <a:pt x="99" y="71"/>
                  </a:lnTo>
                  <a:lnTo>
                    <a:pt x="90" y="80"/>
                  </a:lnTo>
                  <a:lnTo>
                    <a:pt x="83" y="93"/>
                  </a:lnTo>
                  <a:lnTo>
                    <a:pt x="79" y="110"/>
                  </a:lnTo>
                  <a:lnTo>
                    <a:pt x="77" y="131"/>
                  </a:lnTo>
                  <a:lnTo>
                    <a:pt x="79" y="152"/>
                  </a:lnTo>
                  <a:lnTo>
                    <a:pt x="83" y="169"/>
                  </a:lnTo>
                  <a:lnTo>
                    <a:pt x="90" y="181"/>
                  </a:lnTo>
                  <a:lnTo>
                    <a:pt x="99" y="191"/>
                  </a:lnTo>
                  <a:lnTo>
                    <a:pt x="108" y="196"/>
                  </a:lnTo>
                  <a:lnTo>
                    <a:pt x="118" y="199"/>
                  </a:lnTo>
                  <a:lnTo>
                    <a:pt x="126" y="200"/>
                  </a:lnTo>
                  <a:lnTo>
                    <a:pt x="135" y="199"/>
                  </a:lnTo>
                  <a:lnTo>
                    <a:pt x="145" y="196"/>
                  </a:lnTo>
                  <a:lnTo>
                    <a:pt x="154" y="191"/>
                  </a:lnTo>
                  <a:lnTo>
                    <a:pt x="162" y="181"/>
                  </a:lnTo>
                  <a:lnTo>
                    <a:pt x="170" y="169"/>
                  </a:lnTo>
                  <a:lnTo>
                    <a:pt x="175" y="152"/>
                  </a:lnTo>
                  <a:lnTo>
                    <a:pt x="176" y="131"/>
                  </a:lnTo>
                  <a:lnTo>
                    <a:pt x="175" y="110"/>
                  </a:lnTo>
                  <a:lnTo>
                    <a:pt x="170" y="93"/>
                  </a:lnTo>
                  <a:lnTo>
                    <a:pt x="162" y="80"/>
                  </a:lnTo>
                  <a:lnTo>
                    <a:pt x="154" y="71"/>
                  </a:lnTo>
                  <a:lnTo>
                    <a:pt x="145" y="66"/>
                  </a:lnTo>
                  <a:lnTo>
                    <a:pt x="135" y="64"/>
                  </a:lnTo>
                  <a:lnTo>
                    <a:pt x="126" y="63"/>
                  </a:lnTo>
                  <a:close/>
                  <a:moveTo>
                    <a:pt x="126" y="0"/>
                  </a:moveTo>
                  <a:lnTo>
                    <a:pt x="157" y="3"/>
                  </a:lnTo>
                  <a:lnTo>
                    <a:pt x="185" y="13"/>
                  </a:lnTo>
                  <a:lnTo>
                    <a:pt x="208" y="28"/>
                  </a:lnTo>
                  <a:lnTo>
                    <a:pt x="227" y="48"/>
                  </a:lnTo>
                  <a:lnTo>
                    <a:pt x="241" y="71"/>
                  </a:lnTo>
                  <a:lnTo>
                    <a:pt x="251" y="100"/>
                  </a:lnTo>
                  <a:lnTo>
                    <a:pt x="253" y="131"/>
                  </a:lnTo>
                  <a:lnTo>
                    <a:pt x="251" y="162"/>
                  </a:lnTo>
                  <a:lnTo>
                    <a:pt x="241" y="191"/>
                  </a:lnTo>
                  <a:lnTo>
                    <a:pt x="227" y="215"/>
                  </a:lnTo>
                  <a:lnTo>
                    <a:pt x="208" y="235"/>
                  </a:lnTo>
                  <a:lnTo>
                    <a:pt x="185" y="250"/>
                  </a:lnTo>
                  <a:lnTo>
                    <a:pt x="157" y="260"/>
                  </a:lnTo>
                  <a:lnTo>
                    <a:pt x="126" y="262"/>
                  </a:lnTo>
                  <a:lnTo>
                    <a:pt x="95" y="260"/>
                  </a:lnTo>
                  <a:lnTo>
                    <a:pt x="68" y="250"/>
                  </a:lnTo>
                  <a:lnTo>
                    <a:pt x="44" y="235"/>
                  </a:lnTo>
                  <a:lnTo>
                    <a:pt x="26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6" y="48"/>
                  </a:lnTo>
                  <a:lnTo>
                    <a:pt x="44" y="28"/>
                  </a:lnTo>
                  <a:lnTo>
                    <a:pt x="68" y="13"/>
                  </a:lnTo>
                  <a:lnTo>
                    <a:pt x="95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8196263" y="5645150"/>
              <a:ext cx="101600" cy="100013"/>
            </a:xfrm>
            <a:custGeom>
              <a:avLst/>
              <a:gdLst>
                <a:gd name="T0" fmla="*/ 0 w 256"/>
                <a:gd name="T1" fmla="*/ 0 h 249"/>
                <a:gd name="T2" fmla="*/ 77 w 256"/>
                <a:gd name="T3" fmla="*/ 0 h 249"/>
                <a:gd name="T4" fmla="*/ 77 w 256"/>
                <a:gd name="T5" fmla="*/ 86 h 249"/>
                <a:gd name="T6" fmla="*/ 79 w 256"/>
                <a:gd name="T7" fmla="*/ 86 h 249"/>
                <a:gd name="T8" fmla="*/ 147 w 256"/>
                <a:gd name="T9" fmla="*/ 0 h 249"/>
                <a:gd name="T10" fmla="*/ 241 w 256"/>
                <a:gd name="T11" fmla="*/ 0 h 249"/>
                <a:gd name="T12" fmla="*/ 151 w 256"/>
                <a:gd name="T13" fmla="*/ 97 h 249"/>
                <a:gd name="T14" fmla="*/ 256 w 256"/>
                <a:gd name="T15" fmla="*/ 249 h 249"/>
                <a:gd name="T16" fmla="*/ 161 w 256"/>
                <a:gd name="T17" fmla="*/ 249 h 249"/>
                <a:gd name="T18" fmla="*/ 100 w 256"/>
                <a:gd name="T19" fmla="*/ 152 h 249"/>
                <a:gd name="T20" fmla="*/ 77 w 256"/>
                <a:gd name="T21" fmla="*/ 175 h 249"/>
                <a:gd name="T22" fmla="*/ 77 w 256"/>
                <a:gd name="T23" fmla="*/ 249 h 249"/>
                <a:gd name="T24" fmla="*/ 0 w 256"/>
                <a:gd name="T25" fmla="*/ 249 h 249"/>
                <a:gd name="T26" fmla="*/ 0 w 256"/>
                <a:gd name="T27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6" h="249">
                  <a:moveTo>
                    <a:pt x="0" y="0"/>
                  </a:moveTo>
                  <a:lnTo>
                    <a:pt x="77" y="0"/>
                  </a:lnTo>
                  <a:lnTo>
                    <a:pt x="77" y="86"/>
                  </a:lnTo>
                  <a:lnTo>
                    <a:pt x="79" y="86"/>
                  </a:lnTo>
                  <a:lnTo>
                    <a:pt x="147" y="0"/>
                  </a:lnTo>
                  <a:lnTo>
                    <a:pt x="241" y="0"/>
                  </a:lnTo>
                  <a:lnTo>
                    <a:pt x="151" y="97"/>
                  </a:lnTo>
                  <a:lnTo>
                    <a:pt x="256" y="249"/>
                  </a:lnTo>
                  <a:lnTo>
                    <a:pt x="161" y="249"/>
                  </a:lnTo>
                  <a:lnTo>
                    <a:pt x="100" y="152"/>
                  </a:lnTo>
                  <a:lnTo>
                    <a:pt x="77" y="175"/>
                  </a:lnTo>
                  <a:lnTo>
                    <a:pt x="77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299450" y="5645150"/>
              <a:ext cx="90488" cy="100013"/>
            </a:xfrm>
            <a:custGeom>
              <a:avLst/>
              <a:gdLst>
                <a:gd name="T0" fmla="*/ 0 w 225"/>
                <a:gd name="T1" fmla="*/ 0 h 249"/>
                <a:gd name="T2" fmla="*/ 79 w 225"/>
                <a:gd name="T3" fmla="*/ 0 h 249"/>
                <a:gd name="T4" fmla="*/ 152 w 225"/>
                <a:gd name="T5" fmla="*/ 133 h 249"/>
                <a:gd name="T6" fmla="*/ 153 w 225"/>
                <a:gd name="T7" fmla="*/ 133 h 249"/>
                <a:gd name="T8" fmla="*/ 153 w 225"/>
                <a:gd name="T9" fmla="*/ 0 h 249"/>
                <a:gd name="T10" fmla="*/ 225 w 225"/>
                <a:gd name="T11" fmla="*/ 0 h 249"/>
                <a:gd name="T12" fmla="*/ 225 w 225"/>
                <a:gd name="T13" fmla="*/ 249 h 249"/>
                <a:gd name="T14" fmla="*/ 150 w 225"/>
                <a:gd name="T15" fmla="*/ 249 h 249"/>
                <a:gd name="T16" fmla="*/ 73 w 225"/>
                <a:gd name="T17" fmla="*/ 113 h 249"/>
                <a:gd name="T18" fmla="*/ 73 w 225"/>
                <a:gd name="T19" fmla="*/ 113 h 249"/>
                <a:gd name="T20" fmla="*/ 73 w 225"/>
                <a:gd name="T21" fmla="*/ 249 h 249"/>
                <a:gd name="T22" fmla="*/ 0 w 225"/>
                <a:gd name="T23" fmla="*/ 249 h 249"/>
                <a:gd name="T24" fmla="*/ 0 w 225"/>
                <a:gd name="T2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249">
                  <a:moveTo>
                    <a:pt x="0" y="0"/>
                  </a:moveTo>
                  <a:lnTo>
                    <a:pt x="79" y="0"/>
                  </a:lnTo>
                  <a:lnTo>
                    <a:pt x="152" y="133"/>
                  </a:lnTo>
                  <a:lnTo>
                    <a:pt x="153" y="133"/>
                  </a:lnTo>
                  <a:lnTo>
                    <a:pt x="153" y="0"/>
                  </a:lnTo>
                  <a:lnTo>
                    <a:pt x="225" y="0"/>
                  </a:lnTo>
                  <a:lnTo>
                    <a:pt x="225" y="249"/>
                  </a:lnTo>
                  <a:lnTo>
                    <a:pt x="150" y="249"/>
                  </a:lnTo>
                  <a:lnTo>
                    <a:pt x="73" y="113"/>
                  </a:lnTo>
                  <a:lnTo>
                    <a:pt x="73" y="113"/>
                  </a:lnTo>
                  <a:lnTo>
                    <a:pt x="73" y="249"/>
                  </a:lnTo>
                  <a:lnTo>
                    <a:pt x="0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8394700" y="5643563"/>
              <a:ext cx="100013" cy="103188"/>
            </a:xfrm>
            <a:custGeom>
              <a:avLst/>
              <a:gdLst>
                <a:gd name="T0" fmla="*/ 127 w 254"/>
                <a:gd name="T1" fmla="*/ 63 h 262"/>
                <a:gd name="T2" fmla="*/ 119 w 254"/>
                <a:gd name="T3" fmla="*/ 64 h 262"/>
                <a:gd name="T4" fmla="*/ 109 w 254"/>
                <a:gd name="T5" fmla="*/ 66 h 262"/>
                <a:gd name="T6" fmla="*/ 99 w 254"/>
                <a:gd name="T7" fmla="*/ 71 h 262"/>
                <a:gd name="T8" fmla="*/ 91 w 254"/>
                <a:gd name="T9" fmla="*/ 80 h 262"/>
                <a:gd name="T10" fmla="*/ 84 w 254"/>
                <a:gd name="T11" fmla="*/ 93 h 262"/>
                <a:gd name="T12" fmla="*/ 79 w 254"/>
                <a:gd name="T13" fmla="*/ 110 h 262"/>
                <a:gd name="T14" fmla="*/ 78 w 254"/>
                <a:gd name="T15" fmla="*/ 131 h 262"/>
                <a:gd name="T16" fmla="*/ 79 w 254"/>
                <a:gd name="T17" fmla="*/ 152 h 262"/>
                <a:gd name="T18" fmla="*/ 84 w 254"/>
                <a:gd name="T19" fmla="*/ 169 h 262"/>
                <a:gd name="T20" fmla="*/ 91 w 254"/>
                <a:gd name="T21" fmla="*/ 181 h 262"/>
                <a:gd name="T22" fmla="*/ 99 w 254"/>
                <a:gd name="T23" fmla="*/ 191 h 262"/>
                <a:gd name="T24" fmla="*/ 109 w 254"/>
                <a:gd name="T25" fmla="*/ 196 h 262"/>
                <a:gd name="T26" fmla="*/ 119 w 254"/>
                <a:gd name="T27" fmla="*/ 199 h 262"/>
                <a:gd name="T28" fmla="*/ 127 w 254"/>
                <a:gd name="T29" fmla="*/ 200 h 262"/>
                <a:gd name="T30" fmla="*/ 136 w 254"/>
                <a:gd name="T31" fmla="*/ 199 h 262"/>
                <a:gd name="T32" fmla="*/ 146 w 254"/>
                <a:gd name="T33" fmla="*/ 196 h 262"/>
                <a:gd name="T34" fmla="*/ 155 w 254"/>
                <a:gd name="T35" fmla="*/ 191 h 262"/>
                <a:gd name="T36" fmla="*/ 163 w 254"/>
                <a:gd name="T37" fmla="*/ 181 h 262"/>
                <a:gd name="T38" fmla="*/ 171 w 254"/>
                <a:gd name="T39" fmla="*/ 169 h 262"/>
                <a:gd name="T40" fmla="*/ 175 w 254"/>
                <a:gd name="T41" fmla="*/ 152 h 262"/>
                <a:gd name="T42" fmla="*/ 177 w 254"/>
                <a:gd name="T43" fmla="*/ 131 h 262"/>
                <a:gd name="T44" fmla="*/ 175 w 254"/>
                <a:gd name="T45" fmla="*/ 110 h 262"/>
                <a:gd name="T46" fmla="*/ 171 w 254"/>
                <a:gd name="T47" fmla="*/ 93 h 262"/>
                <a:gd name="T48" fmla="*/ 163 w 254"/>
                <a:gd name="T49" fmla="*/ 80 h 262"/>
                <a:gd name="T50" fmla="*/ 155 w 254"/>
                <a:gd name="T51" fmla="*/ 71 h 262"/>
                <a:gd name="T52" fmla="*/ 146 w 254"/>
                <a:gd name="T53" fmla="*/ 66 h 262"/>
                <a:gd name="T54" fmla="*/ 136 w 254"/>
                <a:gd name="T55" fmla="*/ 64 h 262"/>
                <a:gd name="T56" fmla="*/ 127 w 254"/>
                <a:gd name="T57" fmla="*/ 63 h 262"/>
                <a:gd name="T58" fmla="*/ 127 w 254"/>
                <a:gd name="T59" fmla="*/ 0 h 262"/>
                <a:gd name="T60" fmla="*/ 158 w 254"/>
                <a:gd name="T61" fmla="*/ 3 h 262"/>
                <a:gd name="T62" fmla="*/ 186 w 254"/>
                <a:gd name="T63" fmla="*/ 13 h 262"/>
                <a:gd name="T64" fmla="*/ 208 w 254"/>
                <a:gd name="T65" fmla="*/ 28 h 262"/>
                <a:gd name="T66" fmla="*/ 228 w 254"/>
                <a:gd name="T67" fmla="*/ 48 h 262"/>
                <a:gd name="T68" fmla="*/ 242 w 254"/>
                <a:gd name="T69" fmla="*/ 71 h 262"/>
                <a:gd name="T70" fmla="*/ 250 w 254"/>
                <a:gd name="T71" fmla="*/ 100 h 262"/>
                <a:gd name="T72" fmla="*/ 254 w 254"/>
                <a:gd name="T73" fmla="*/ 131 h 262"/>
                <a:gd name="T74" fmla="*/ 250 w 254"/>
                <a:gd name="T75" fmla="*/ 162 h 262"/>
                <a:gd name="T76" fmla="*/ 242 w 254"/>
                <a:gd name="T77" fmla="*/ 191 h 262"/>
                <a:gd name="T78" fmla="*/ 228 w 254"/>
                <a:gd name="T79" fmla="*/ 215 h 262"/>
                <a:gd name="T80" fmla="*/ 208 w 254"/>
                <a:gd name="T81" fmla="*/ 235 h 262"/>
                <a:gd name="T82" fmla="*/ 186 w 254"/>
                <a:gd name="T83" fmla="*/ 250 h 262"/>
                <a:gd name="T84" fmla="*/ 158 w 254"/>
                <a:gd name="T85" fmla="*/ 260 h 262"/>
                <a:gd name="T86" fmla="*/ 127 w 254"/>
                <a:gd name="T87" fmla="*/ 262 h 262"/>
                <a:gd name="T88" fmla="*/ 96 w 254"/>
                <a:gd name="T89" fmla="*/ 260 h 262"/>
                <a:gd name="T90" fmla="*/ 69 w 254"/>
                <a:gd name="T91" fmla="*/ 250 h 262"/>
                <a:gd name="T92" fmla="*/ 45 w 254"/>
                <a:gd name="T93" fmla="*/ 235 h 262"/>
                <a:gd name="T94" fmla="*/ 27 w 254"/>
                <a:gd name="T95" fmla="*/ 215 h 262"/>
                <a:gd name="T96" fmla="*/ 12 w 254"/>
                <a:gd name="T97" fmla="*/ 191 h 262"/>
                <a:gd name="T98" fmla="*/ 3 w 254"/>
                <a:gd name="T99" fmla="*/ 162 h 262"/>
                <a:gd name="T100" fmla="*/ 0 w 254"/>
                <a:gd name="T101" fmla="*/ 131 h 262"/>
                <a:gd name="T102" fmla="*/ 3 w 254"/>
                <a:gd name="T103" fmla="*/ 100 h 262"/>
                <a:gd name="T104" fmla="*/ 12 w 254"/>
                <a:gd name="T105" fmla="*/ 71 h 262"/>
                <a:gd name="T106" fmla="*/ 27 w 254"/>
                <a:gd name="T107" fmla="*/ 48 h 262"/>
                <a:gd name="T108" fmla="*/ 45 w 254"/>
                <a:gd name="T109" fmla="*/ 28 h 262"/>
                <a:gd name="T110" fmla="*/ 69 w 254"/>
                <a:gd name="T111" fmla="*/ 13 h 262"/>
                <a:gd name="T112" fmla="*/ 96 w 254"/>
                <a:gd name="T113" fmla="*/ 3 h 262"/>
                <a:gd name="T114" fmla="*/ 127 w 254"/>
                <a:gd name="T1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4" h="262">
                  <a:moveTo>
                    <a:pt x="127" y="63"/>
                  </a:moveTo>
                  <a:lnTo>
                    <a:pt x="119" y="64"/>
                  </a:lnTo>
                  <a:lnTo>
                    <a:pt x="109" y="66"/>
                  </a:lnTo>
                  <a:lnTo>
                    <a:pt x="99" y="71"/>
                  </a:lnTo>
                  <a:lnTo>
                    <a:pt x="91" y="80"/>
                  </a:lnTo>
                  <a:lnTo>
                    <a:pt x="84" y="93"/>
                  </a:lnTo>
                  <a:lnTo>
                    <a:pt x="79" y="110"/>
                  </a:lnTo>
                  <a:lnTo>
                    <a:pt x="78" y="131"/>
                  </a:lnTo>
                  <a:lnTo>
                    <a:pt x="79" y="152"/>
                  </a:lnTo>
                  <a:lnTo>
                    <a:pt x="84" y="169"/>
                  </a:lnTo>
                  <a:lnTo>
                    <a:pt x="91" y="181"/>
                  </a:lnTo>
                  <a:lnTo>
                    <a:pt x="99" y="191"/>
                  </a:lnTo>
                  <a:lnTo>
                    <a:pt x="109" y="196"/>
                  </a:lnTo>
                  <a:lnTo>
                    <a:pt x="119" y="199"/>
                  </a:lnTo>
                  <a:lnTo>
                    <a:pt x="127" y="200"/>
                  </a:lnTo>
                  <a:lnTo>
                    <a:pt x="136" y="199"/>
                  </a:lnTo>
                  <a:lnTo>
                    <a:pt x="146" y="196"/>
                  </a:lnTo>
                  <a:lnTo>
                    <a:pt x="155" y="191"/>
                  </a:lnTo>
                  <a:lnTo>
                    <a:pt x="163" y="181"/>
                  </a:lnTo>
                  <a:lnTo>
                    <a:pt x="171" y="169"/>
                  </a:lnTo>
                  <a:lnTo>
                    <a:pt x="175" y="152"/>
                  </a:lnTo>
                  <a:lnTo>
                    <a:pt x="177" y="131"/>
                  </a:lnTo>
                  <a:lnTo>
                    <a:pt x="175" y="110"/>
                  </a:lnTo>
                  <a:lnTo>
                    <a:pt x="171" y="93"/>
                  </a:lnTo>
                  <a:lnTo>
                    <a:pt x="163" y="80"/>
                  </a:lnTo>
                  <a:lnTo>
                    <a:pt x="155" y="71"/>
                  </a:lnTo>
                  <a:lnTo>
                    <a:pt x="146" y="66"/>
                  </a:lnTo>
                  <a:lnTo>
                    <a:pt x="136" y="64"/>
                  </a:lnTo>
                  <a:lnTo>
                    <a:pt x="127" y="63"/>
                  </a:lnTo>
                  <a:close/>
                  <a:moveTo>
                    <a:pt x="127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8" y="28"/>
                  </a:lnTo>
                  <a:lnTo>
                    <a:pt x="228" y="48"/>
                  </a:lnTo>
                  <a:lnTo>
                    <a:pt x="242" y="71"/>
                  </a:lnTo>
                  <a:lnTo>
                    <a:pt x="250" y="100"/>
                  </a:lnTo>
                  <a:lnTo>
                    <a:pt x="254" y="131"/>
                  </a:lnTo>
                  <a:lnTo>
                    <a:pt x="250" y="162"/>
                  </a:lnTo>
                  <a:lnTo>
                    <a:pt x="242" y="191"/>
                  </a:lnTo>
                  <a:lnTo>
                    <a:pt x="228" y="215"/>
                  </a:lnTo>
                  <a:lnTo>
                    <a:pt x="208" y="235"/>
                  </a:lnTo>
                  <a:lnTo>
                    <a:pt x="186" y="250"/>
                  </a:lnTo>
                  <a:lnTo>
                    <a:pt x="158" y="260"/>
                  </a:lnTo>
                  <a:lnTo>
                    <a:pt x="127" y="262"/>
                  </a:lnTo>
                  <a:lnTo>
                    <a:pt x="96" y="260"/>
                  </a:lnTo>
                  <a:lnTo>
                    <a:pt x="69" y="250"/>
                  </a:lnTo>
                  <a:lnTo>
                    <a:pt x="45" y="235"/>
                  </a:lnTo>
                  <a:lnTo>
                    <a:pt x="27" y="215"/>
                  </a:lnTo>
                  <a:lnTo>
                    <a:pt x="12" y="191"/>
                  </a:lnTo>
                  <a:lnTo>
                    <a:pt x="3" y="162"/>
                  </a:lnTo>
                  <a:lnTo>
                    <a:pt x="0" y="131"/>
                  </a:lnTo>
                  <a:lnTo>
                    <a:pt x="3" y="100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9" y="13"/>
                  </a:lnTo>
                  <a:lnTo>
                    <a:pt x="96" y="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8489950" y="5645150"/>
              <a:ext cx="136525" cy="100013"/>
            </a:xfrm>
            <a:custGeom>
              <a:avLst/>
              <a:gdLst>
                <a:gd name="T0" fmla="*/ 0 w 342"/>
                <a:gd name="T1" fmla="*/ 0 h 249"/>
                <a:gd name="T2" fmla="*/ 76 w 342"/>
                <a:gd name="T3" fmla="*/ 0 h 249"/>
                <a:gd name="T4" fmla="*/ 106 w 342"/>
                <a:gd name="T5" fmla="*/ 154 h 249"/>
                <a:gd name="T6" fmla="*/ 107 w 342"/>
                <a:gd name="T7" fmla="*/ 154 h 249"/>
                <a:gd name="T8" fmla="*/ 137 w 342"/>
                <a:gd name="T9" fmla="*/ 0 h 249"/>
                <a:gd name="T10" fmla="*/ 205 w 342"/>
                <a:gd name="T11" fmla="*/ 0 h 249"/>
                <a:gd name="T12" fmla="*/ 234 w 342"/>
                <a:gd name="T13" fmla="*/ 155 h 249"/>
                <a:gd name="T14" fmla="*/ 235 w 342"/>
                <a:gd name="T15" fmla="*/ 155 h 249"/>
                <a:gd name="T16" fmla="*/ 266 w 342"/>
                <a:gd name="T17" fmla="*/ 0 h 249"/>
                <a:gd name="T18" fmla="*/ 342 w 342"/>
                <a:gd name="T19" fmla="*/ 0 h 249"/>
                <a:gd name="T20" fmla="*/ 272 w 342"/>
                <a:gd name="T21" fmla="*/ 249 h 249"/>
                <a:gd name="T22" fmla="*/ 196 w 342"/>
                <a:gd name="T23" fmla="*/ 249 h 249"/>
                <a:gd name="T24" fmla="*/ 170 w 342"/>
                <a:gd name="T25" fmla="*/ 97 h 249"/>
                <a:gd name="T26" fmla="*/ 169 w 342"/>
                <a:gd name="T27" fmla="*/ 97 h 249"/>
                <a:gd name="T28" fmla="*/ 143 w 342"/>
                <a:gd name="T29" fmla="*/ 249 h 249"/>
                <a:gd name="T30" fmla="*/ 67 w 342"/>
                <a:gd name="T31" fmla="*/ 249 h 249"/>
                <a:gd name="T32" fmla="*/ 0 w 342"/>
                <a:gd name="T3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249">
                  <a:moveTo>
                    <a:pt x="0" y="0"/>
                  </a:moveTo>
                  <a:lnTo>
                    <a:pt x="76" y="0"/>
                  </a:lnTo>
                  <a:lnTo>
                    <a:pt x="106" y="154"/>
                  </a:lnTo>
                  <a:lnTo>
                    <a:pt x="107" y="154"/>
                  </a:lnTo>
                  <a:lnTo>
                    <a:pt x="137" y="0"/>
                  </a:lnTo>
                  <a:lnTo>
                    <a:pt x="205" y="0"/>
                  </a:lnTo>
                  <a:lnTo>
                    <a:pt x="234" y="155"/>
                  </a:lnTo>
                  <a:lnTo>
                    <a:pt x="235" y="155"/>
                  </a:lnTo>
                  <a:lnTo>
                    <a:pt x="266" y="0"/>
                  </a:lnTo>
                  <a:lnTo>
                    <a:pt x="342" y="0"/>
                  </a:lnTo>
                  <a:lnTo>
                    <a:pt x="272" y="249"/>
                  </a:lnTo>
                  <a:lnTo>
                    <a:pt x="196" y="249"/>
                  </a:lnTo>
                  <a:lnTo>
                    <a:pt x="170" y="97"/>
                  </a:lnTo>
                  <a:lnTo>
                    <a:pt x="169" y="97"/>
                  </a:lnTo>
                  <a:lnTo>
                    <a:pt x="143" y="249"/>
                  </a:lnTo>
                  <a:lnTo>
                    <a:pt x="67" y="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7543800" y="4959350"/>
              <a:ext cx="341313" cy="452438"/>
            </a:xfrm>
            <a:custGeom>
              <a:avLst/>
              <a:gdLst>
                <a:gd name="T0" fmla="*/ 486 w 859"/>
                <a:gd name="T1" fmla="*/ 4 h 1142"/>
                <a:gd name="T2" fmla="*/ 603 w 859"/>
                <a:gd name="T3" fmla="*/ 30 h 1142"/>
                <a:gd name="T4" fmla="*/ 700 w 859"/>
                <a:gd name="T5" fmla="*/ 83 h 1142"/>
                <a:gd name="T6" fmla="*/ 771 w 859"/>
                <a:gd name="T7" fmla="*/ 167 h 1142"/>
                <a:gd name="T8" fmla="*/ 809 w 859"/>
                <a:gd name="T9" fmla="*/ 292 h 1142"/>
                <a:gd name="T10" fmla="*/ 641 w 859"/>
                <a:gd name="T11" fmla="*/ 307 h 1142"/>
                <a:gd name="T12" fmla="*/ 599 w 859"/>
                <a:gd name="T13" fmla="*/ 226 h 1142"/>
                <a:gd name="T14" fmla="*/ 528 w 859"/>
                <a:gd name="T15" fmla="*/ 179 h 1142"/>
                <a:gd name="T16" fmla="*/ 442 w 859"/>
                <a:gd name="T17" fmla="*/ 160 h 1142"/>
                <a:gd name="T18" fmla="*/ 358 w 859"/>
                <a:gd name="T19" fmla="*/ 162 h 1142"/>
                <a:gd name="T20" fmla="*/ 279 w 859"/>
                <a:gd name="T21" fmla="*/ 181 h 1142"/>
                <a:gd name="T22" fmla="*/ 220 w 859"/>
                <a:gd name="T23" fmla="*/ 225 h 1142"/>
                <a:gd name="T24" fmla="*/ 197 w 859"/>
                <a:gd name="T25" fmla="*/ 298 h 1142"/>
                <a:gd name="T26" fmla="*/ 220 w 859"/>
                <a:gd name="T27" fmla="*/ 367 h 1142"/>
                <a:gd name="T28" fmla="*/ 278 w 859"/>
                <a:gd name="T29" fmla="*/ 414 h 1142"/>
                <a:gd name="T30" fmla="*/ 363 w 859"/>
                <a:gd name="T31" fmla="*/ 446 h 1142"/>
                <a:gd name="T32" fmla="*/ 461 w 859"/>
                <a:gd name="T33" fmla="*/ 471 h 1142"/>
                <a:gd name="T34" fmla="*/ 564 w 859"/>
                <a:gd name="T35" fmla="*/ 496 h 1142"/>
                <a:gd name="T36" fmla="*/ 666 w 859"/>
                <a:gd name="T37" fmla="*/ 530 h 1142"/>
                <a:gd name="T38" fmla="*/ 756 w 859"/>
                <a:gd name="T39" fmla="*/ 578 h 1142"/>
                <a:gd name="T40" fmla="*/ 823 w 859"/>
                <a:gd name="T41" fmla="*/ 651 h 1142"/>
                <a:gd name="T42" fmla="*/ 856 w 859"/>
                <a:gd name="T43" fmla="*/ 754 h 1142"/>
                <a:gd name="T44" fmla="*/ 849 w 859"/>
                <a:gd name="T45" fmla="*/ 887 h 1142"/>
                <a:gd name="T46" fmla="*/ 801 w 859"/>
                <a:gd name="T47" fmla="*/ 992 h 1142"/>
                <a:gd name="T48" fmla="*/ 721 w 859"/>
                <a:gd name="T49" fmla="*/ 1067 h 1142"/>
                <a:gd name="T50" fmla="*/ 619 w 859"/>
                <a:gd name="T51" fmla="*/ 1114 h 1142"/>
                <a:gd name="T52" fmla="*/ 506 w 859"/>
                <a:gd name="T53" fmla="*/ 1138 h 1142"/>
                <a:gd name="T54" fmla="*/ 384 w 859"/>
                <a:gd name="T55" fmla="*/ 1140 h 1142"/>
                <a:gd name="T56" fmla="*/ 257 w 859"/>
                <a:gd name="T57" fmla="*/ 1119 h 1142"/>
                <a:gd name="T58" fmla="*/ 149 w 859"/>
                <a:gd name="T59" fmla="*/ 1069 h 1142"/>
                <a:gd name="T60" fmla="*/ 64 w 859"/>
                <a:gd name="T61" fmla="*/ 988 h 1142"/>
                <a:gd name="T62" fmla="*/ 13 w 859"/>
                <a:gd name="T63" fmla="*/ 871 h 1142"/>
                <a:gd name="T64" fmla="*/ 166 w 859"/>
                <a:gd name="T65" fmla="*/ 773 h 1142"/>
                <a:gd name="T66" fmla="*/ 191 w 859"/>
                <a:gd name="T67" fmla="*/ 872 h 1142"/>
                <a:gd name="T68" fmla="*/ 253 w 859"/>
                <a:gd name="T69" fmla="*/ 939 h 1142"/>
                <a:gd name="T70" fmla="*/ 339 w 859"/>
                <a:gd name="T71" fmla="*/ 973 h 1142"/>
                <a:gd name="T72" fmla="*/ 439 w 859"/>
                <a:gd name="T73" fmla="*/ 983 h 1142"/>
                <a:gd name="T74" fmla="*/ 513 w 859"/>
                <a:gd name="T75" fmla="*/ 978 h 1142"/>
                <a:gd name="T76" fmla="*/ 588 w 859"/>
                <a:gd name="T77" fmla="*/ 958 h 1142"/>
                <a:gd name="T78" fmla="*/ 648 w 859"/>
                <a:gd name="T79" fmla="*/ 919 h 1142"/>
                <a:gd name="T80" fmla="*/ 680 w 859"/>
                <a:gd name="T81" fmla="*/ 850 h 1142"/>
                <a:gd name="T82" fmla="*/ 671 w 859"/>
                <a:gd name="T83" fmla="*/ 764 h 1142"/>
                <a:gd name="T84" fmla="*/ 619 w 859"/>
                <a:gd name="T85" fmla="*/ 704 h 1142"/>
                <a:gd name="T86" fmla="*/ 534 w 859"/>
                <a:gd name="T87" fmla="*/ 664 h 1142"/>
                <a:gd name="T88" fmla="*/ 427 w 859"/>
                <a:gd name="T89" fmla="*/ 636 h 1142"/>
                <a:gd name="T90" fmla="*/ 317 w 859"/>
                <a:gd name="T91" fmla="*/ 610 h 1142"/>
                <a:gd name="T92" fmla="*/ 215 w 859"/>
                <a:gd name="T93" fmla="*/ 576 h 1142"/>
                <a:gd name="T94" fmla="*/ 125 w 859"/>
                <a:gd name="T95" fmla="*/ 527 h 1142"/>
                <a:gd name="T96" fmla="*/ 58 w 859"/>
                <a:gd name="T97" fmla="*/ 456 h 1142"/>
                <a:gd name="T98" fmla="*/ 23 w 859"/>
                <a:gd name="T99" fmla="*/ 353 h 1142"/>
                <a:gd name="T100" fmla="*/ 31 w 859"/>
                <a:gd name="T101" fmla="*/ 230 h 1142"/>
                <a:gd name="T102" fmla="*/ 80 w 859"/>
                <a:gd name="T103" fmla="*/ 132 h 1142"/>
                <a:gd name="T104" fmla="*/ 159 w 859"/>
                <a:gd name="T105" fmla="*/ 64 h 1142"/>
                <a:gd name="T106" fmla="*/ 257 w 859"/>
                <a:gd name="T107" fmla="*/ 20 h 1142"/>
                <a:gd name="T108" fmla="*/ 364 w 859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9" h="1142">
                  <a:moveTo>
                    <a:pt x="399" y="0"/>
                  </a:moveTo>
                  <a:lnTo>
                    <a:pt x="442" y="2"/>
                  </a:lnTo>
                  <a:lnTo>
                    <a:pt x="486" y="4"/>
                  </a:lnTo>
                  <a:lnTo>
                    <a:pt x="527" y="10"/>
                  </a:lnTo>
                  <a:lnTo>
                    <a:pt x="565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0" y="61"/>
                  </a:lnTo>
                  <a:lnTo>
                    <a:pt x="700" y="83"/>
                  </a:lnTo>
                  <a:lnTo>
                    <a:pt x="726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1" y="246"/>
                  </a:lnTo>
                  <a:lnTo>
                    <a:pt x="809" y="292"/>
                  </a:lnTo>
                  <a:lnTo>
                    <a:pt x="814" y="342"/>
                  </a:lnTo>
                  <a:lnTo>
                    <a:pt x="648" y="342"/>
                  </a:lnTo>
                  <a:lnTo>
                    <a:pt x="641" y="307"/>
                  </a:lnTo>
                  <a:lnTo>
                    <a:pt x="631" y="276"/>
                  </a:lnTo>
                  <a:lnTo>
                    <a:pt x="618" y="248"/>
                  </a:lnTo>
                  <a:lnTo>
                    <a:pt x="599" y="226"/>
                  </a:lnTo>
                  <a:lnTo>
                    <a:pt x="578" y="206"/>
                  </a:lnTo>
                  <a:lnTo>
                    <a:pt x="554" y="191"/>
                  </a:lnTo>
                  <a:lnTo>
                    <a:pt x="528" y="179"/>
                  </a:lnTo>
                  <a:lnTo>
                    <a:pt x="501" y="170"/>
                  </a:lnTo>
                  <a:lnTo>
                    <a:pt x="472" y="164"/>
                  </a:lnTo>
                  <a:lnTo>
                    <a:pt x="442" y="160"/>
                  </a:lnTo>
                  <a:lnTo>
                    <a:pt x="412" y="159"/>
                  </a:lnTo>
                  <a:lnTo>
                    <a:pt x="385" y="160"/>
                  </a:lnTo>
                  <a:lnTo>
                    <a:pt x="358" y="162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1"/>
                  </a:lnTo>
                  <a:lnTo>
                    <a:pt x="257" y="193"/>
                  </a:lnTo>
                  <a:lnTo>
                    <a:pt x="237" y="207"/>
                  </a:lnTo>
                  <a:lnTo>
                    <a:pt x="220" y="225"/>
                  </a:lnTo>
                  <a:lnTo>
                    <a:pt x="207" y="246"/>
                  </a:lnTo>
                  <a:lnTo>
                    <a:pt x="200" y="269"/>
                  </a:lnTo>
                  <a:lnTo>
                    <a:pt x="197" y="298"/>
                  </a:lnTo>
                  <a:lnTo>
                    <a:pt x="200" y="324"/>
                  </a:lnTo>
                  <a:lnTo>
                    <a:pt x="207" y="347"/>
                  </a:lnTo>
                  <a:lnTo>
                    <a:pt x="220" y="367"/>
                  </a:lnTo>
                  <a:lnTo>
                    <a:pt x="236" y="384"/>
                  </a:lnTo>
                  <a:lnTo>
                    <a:pt x="256" y="400"/>
                  </a:lnTo>
                  <a:lnTo>
                    <a:pt x="278" y="414"/>
                  </a:lnTo>
                  <a:lnTo>
                    <a:pt x="304" y="426"/>
                  </a:lnTo>
                  <a:lnTo>
                    <a:pt x="333" y="436"/>
                  </a:lnTo>
                  <a:lnTo>
                    <a:pt x="363" y="446"/>
                  </a:lnTo>
                  <a:lnTo>
                    <a:pt x="395" y="455"/>
                  </a:lnTo>
                  <a:lnTo>
                    <a:pt x="427" y="464"/>
                  </a:lnTo>
                  <a:lnTo>
                    <a:pt x="461" y="471"/>
                  </a:lnTo>
                  <a:lnTo>
                    <a:pt x="495" y="479"/>
                  </a:lnTo>
                  <a:lnTo>
                    <a:pt x="528" y="488"/>
                  </a:lnTo>
                  <a:lnTo>
                    <a:pt x="564" y="496"/>
                  </a:lnTo>
                  <a:lnTo>
                    <a:pt x="599" y="506"/>
                  </a:lnTo>
                  <a:lnTo>
                    <a:pt x="634" y="517"/>
                  </a:lnTo>
                  <a:lnTo>
                    <a:pt x="666" y="530"/>
                  </a:lnTo>
                  <a:lnTo>
                    <a:pt x="699" y="544"/>
                  </a:lnTo>
                  <a:lnTo>
                    <a:pt x="728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3" y="623"/>
                  </a:lnTo>
                  <a:lnTo>
                    <a:pt x="823" y="651"/>
                  </a:lnTo>
                  <a:lnTo>
                    <a:pt x="838" y="682"/>
                  </a:lnTo>
                  <a:lnTo>
                    <a:pt x="849" y="717"/>
                  </a:lnTo>
                  <a:lnTo>
                    <a:pt x="856" y="754"/>
                  </a:lnTo>
                  <a:lnTo>
                    <a:pt x="859" y="798"/>
                  </a:lnTo>
                  <a:lnTo>
                    <a:pt x="856" y="844"/>
                  </a:lnTo>
                  <a:lnTo>
                    <a:pt x="849" y="887"/>
                  </a:lnTo>
                  <a:lnTo>
                    <a:pt x="837" y="926"/>
                  </a:lnTo>
                  <a:lnTo>
                    <a:pt x="820" y="961"/>
                  </a:lnTo>
                  <a:lnTo>
                    <a:pt x="801" y="992"/>
                  </a:lnTo>
                  <a:lnTo>
                    <a:pt x="777" y="1021"/>
                  </a:lnTo>
                  <a:lnTo>
                    <a:pt x="751" y="1046"/>
                  </a:lnTo>
                  <a:lnTo>
                    <a:pt x="721" y="1067"/>
                  </a:lnTo>
                  <a:lnTo>
                    <a:pt x="689" y="1086"/>
                  </a:lnTo>
                  <a:lnTo>
                    <a:pt x="655" y="1100"/>
                  </a:lnTo>
                  <a:lnTo>
                    <a:pt x="619" y="1114"/>
                  </a:lnTo>
                  <a:lnTo>
                    <a:pt x="583" y="1124"/>
                  </a:lnTo>
                  <a:lnTo>
                    <a:pt x="544" y="1132"/>
                  </a:lnTo>
                  <a:lnTo>
                    <a:pt x="506" y="1138"/>
                  </a:lnTo>
                  <a:lnTo>
                    <a:pt x="467" y="1140"/>
                  </a:lnTo>
                  <a:lnTo>
                    <a:pt x="429" y="1142"/>
                  </a:lnTo>
                  <a:lnTo>
                    <a:pt x="384" y="1140"/>
                  </a:lnTo>
                  <a:lnTo>
                    <a:pt x="339" y="1137"/>
                  </a:lnTo>
                  <a:lnTo>
                    <a:pt x="297" y="1129"/>
                  </a:lnTo>
                  <a:lnTo>
                    <a:pt x="257" y="1119"/>
                  </a:lnTo>
                  <a:lnTo>
                    <a:pt x="218" y="1105"/>
                  </a:lnTo>
                  <a:lnTo>
                    <a:pt x="182" y="1089"/>
                  </a:lnTo>
                  <a:lnTo>
                    <a:pt x="149" y="1069"/>
                  </a:lnTo>
                  <a:lnTo>
                    <a:pt x="118" y="1046"/>
                  </a:lnTo>
                  <a:lnTo>
                    <a:pt x="89" y="1020"/>
                  </a:lnTo>
                  <a:lnTo>
                    <a:pt x="64" y="988"/>
                  </a:lnTo>
                  <a:lnTo>
                    <a:pt x="43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3" y="824"/>
                  </a:lnTo>
                  <a:lnTo>
                    <a:pt x="0" y="773"/>
                  </a:lnTo>
                  <a:lnTo>
                    <a:pt x="166" y="773"/>
                  </a:lnTo>
                  <a:lnTo>
                    <a:pt x="170" y="810"/>
                  </a:lnTo>
                  <a:lnTo>
                    <a:pt x="179" y="844"/>
                  </a:lnTo>
                  <a:lnTo>
                    <a:pt x="191" y="872"/>
                  </a:lnTo>
                  <a:lnTo>
                    <a:pt x="209" y="899"/>
                  </a:lnTo>
                  <a:lnTo>
                    <a:pt x="230" y="920"/>
                  </a:lnTo>
                  <a:lnTo>
                    <a:pt x="253" y="939"/>
                  </a:lnTo>
                  <a:lnTo>
                    <a:pt x="279" y="952"/>
                  </a:lnTo>
                  <a:lnTo>
                    <a:pt x="308" y="965"/>
                  </a:lnTo>
                  <a:lnTo>
                    <a:pt x="339" y="973"/>
                  </a:lnTo>
                  <a:lnTo>
                    <a:pt x="370" y="978"/>
                  </a:lnTo>
                  <a:lnTo>
                    <a:pt x="404" y="982"/>
                  </a:lnTo>
                  <a:lnTo>
                    <a:pt x="439" y="983"/>
                  </a:lnTo>
                  <a:lnTo>
                    <a:pt x="462" y="983"/>
                  </a:lnTo>
                  <a:lnTo>
                    <a:pt x="488" y="981"/>
                  </a:lnTo>
                  <a:lnTo>
                    <a:pt x="513" y="978"/>
                  </a:lnTo>
                  <a:lnTo>
                    <a:pt x="539" y="973"/>
                  </a:lnTo>
                  <a:lnTo>
                    <a:pt x="564" y="967"/>
                  </a:lnTo>
                  <a:lnTo>
                    <a:pt x="588" y="958"/>
                  </a:lnTo>
                  <a:lnTo>
                    <a:pt x="610" y="947"/>
                  </a:lnTo>
                  <a:lnTo>
                    <a:pt x="630" y="935"/>
                  </a:lnTo>
                  <a:lnTo>
                    <a:pt x="648" y="919"/>
                  </a:lnTo>
                  <a:lnTo>
                    <a:pt x="662" y="899"/>
                  </a:lnTo>
                  <a:lnTo>
                    <a:pt x="674" y="876"/>
                  </a:lnTo>
                  <a:lnTo>
                    <a:pt x="680" y="850"/>
                  </a:lnTo>
                  <a:lnTo>
                    <a:pt x="682" y="821"/>
                  </a:lnTo>
                  <a:lnTo>
                    <a:pt x="680" y="790"/>
                  </a:lnTo>
                  <a:lnTo>
                    <a:pt x="671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19" y="704"/>
                  </a:lnTo>
                  <a:lnTo>
                    <a:pt x="594" y="689"/>
                  </a:lnTo>
                  <a:lnTo>
                    <a:pt x="565" y="676"/>
                  </a:lnTo>
                  <a:lnTo>
                    <a:pt x="534" y="664"/>
                  </a:lnTo>
                  <a:lnTo>
                    <a:pt x="501" y="654"/>
                  </a:lnTo>
                  <a:lnTo>
                    <a:pt x="465" y="644"/>
                  </a:lnTo>
                  <a:lnTo>
                    <a:pt x="427" y="636"/>
                  </a:lnTo>
                  <a:lnTo>
                    <a:pt x="390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2" y="600"/>
                  </a:lnTo>
                  <a:lnTo>
                    <a:pt x="247" y="588"/>
                  </a:lnTo>
                  <a:lnTo>
                    <a:pt x="215" y="576"/>
                  </a:lnTo>
                  <a:lnTo>
                    <a:pt x="182" y="562"/>
                  </a:lnTo>
                  <a:lnTo>
                    <a:pt x="153" y="546"/>
                  </a:lnTo>
                  <a:lnTo>
                    <a:pt x="125" y="527"/>
                  </a:lnTo>
                  <a:lnTo>
                    <a:pt x="99" y="506"/>
                  </a:lnTo>
                  <a:lnTo>
                    <a:pt x="77" y="483"/>
                  </a:lnTo>
                  <a:lnTo>
                    <a:pt x="58" y="456"/>
                  </a:lnTo>
                  <a:lnTo>
                    <a:pt x="42" y="425"/>
                  </a:lnTo>
                  <a:lnTo>
                    <a:pt x="31" y="392"/>
                  </a:lnTo>
                  <a:lnTo>
                    <a:pt x="23" y="353"/>
                  </a:lnTo>
                  <a:lnTo>
                    <a:pt x="21" y="311"/>
                  </a:lnTo>
                  <a:lnTo>
                    <a:pt x="23" y="268"/>
                  </a:lnTo>
                  <a:lnTo>
                    <a:pt x="31" y="230"/>
                  </a:lnTo>
                  <a:lnTo>
                    <a:pt x="43" y="193"/>
                  </a:lnTo>
                  <a:lnTo>
                    <a:pt x="59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0" y="46"/>
                  </a:lnTo>
                  <a:lnTo>
                    <a:pt x="222" y="32"/>
                  </a:lnTo>
                  <a:lnTo>
                    <a:pt x="257" y="20"/>
                  </a:lnTo>
                  <a:lnTo>
                    <a:pt x="292" y="12"/>
                  </a:lnTo>
                  <a:lnTo>
                    <a:pt x="328" y="5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7897813" y="4959350"/>
              <a:ext cx="377825" cy="452438"/>
            </a:xfrm>
            <a:custGeom>
              <a:avLst/>
              <a:gdLst>
                <a:gd name="T0" fmla="*/ 631 w 951"/>
                <a:gd name="T1" fmla="*/ 580 h 1142"/>
                <a:gd name="T2" fmla="*/ 531 w 951"/>
                <a:gd name="T3" fmla="*/ 605 h 1142"/>
                <a:gd name="T4" fmla="*/ 418 w 951"/>
                <a:gd name="T5" fmla="*/ 621 h 1142"/>
                <a:gd name="T6" fmla="*/ 322 w 951"/>
                <a:gd name="T7" fmla="*/ 641 h 1142"/>
                <a:gd name="T8" fmla="*/ 248 w 951"/>
                <a:gd name="T9" fmla="*/ 676 h 1142"/>
                <a:gd name="T10" fmla="*/ 197 w 951"/>
                <a:gd name="T11" fmla="*/ 733 h 1142"/>
                <a:gd name="T12" fmla="*/ 177 w 951"/>
                <a:gd name="T13" fmla="*/ 823 h 1142"/>
                <a:gd name="T14" fmla="*/ 195 w 951"/>
                <a:gd name="T15" fmla="*/ 904 h 1142"/>
                <a:gd name="T16" fmla="*/ 246 w 951"/>
                <a:gd name="T17" fmla="*/ 953 h 1142"/>
                <a:gd name="T18" fmla="*/ 318 w 951"/>
                <a:gd name="T19" fmla="*/ 978 h 1142"/>
                <a:gd name="T20" fmla="*/ 420 w 951"/>
                <a:gd name="T21" fmla="*/ 981 h 1142"/>
                <a:gd name="T22" fmla="*/ 540 w 951"/>
                <a:gd name="T23" fmla="*/ 947 h 1142"/>
                <a:gd name="T24" fmla="*/ 621 w 951"/>
                <a:gd name="T25" fmla="*/ 885 h 1142"/>
                <a:gd name="T26" fmla="*/ 667 w 951"/>
                <a:gd name="T27" fmla="*/ 810 h 1142"/>
                <a:gd name="T28" fmla="*/ 682 w 951"/>
                <a:gd name="T29" fmla="*/ 737 h 1142"/>
                <a:gd name="T30" fmla="*/ 502 w 951"/>
                <a:gd name="T31" fmla="*/ 0 h 1142"/>
                <a:gd name="T32" fmla="*/ 604 w 951"/>
                <a:gd name="T33" fmla="*/ 12 h 1142"/>
                <a:gd name="T34" fmla="*/ 699 w 951"/>
                <a:gd name="T35" fmla="*/ 40 h 1142"/>
                <a:gd name="T36" fmla="*/ 776 w 951"/>
                <a:gd name="T37" fmla="*/ 93 h 1142"/>
                <a:gd name="T38" fmla="*/ 828 w 951"/>
                <a:gd name="T39" fmla="*/ 177 h 1142"/>
                <a:gd name="T40" fmla="*/ 848 w 951"/>
                <a:gd name="T41" fmla="*/ 299 h 1142"/>
                <a:gd name="T42" fmla="*/ 849 w 951"/>
                <a:gd name="T43" fmla="*/ 916 h 1142"/>
                <a:gd name="T44" fmla="*/ 861 w 951"/>
                <a:gd name="T45" fmla="*/ 967 h 1142"/>
                <a:gd name="T46" fmla="*/ 900 w 951"/>
                <a:gd name="T47" fmla="*/ 983 h 1142"/>
                <a:gd name="T48" fmla="*/ 951 w 951"/>
                <a:gd name="T49" fmla="*/ 972 h 1142"/>
                <a:gd name="T50" fmla="*/ 900 w 951"/>
                <a:gd name="T51" fmla="*/ 1134 h 1142"/>
                <a:gd name="T52" fmla="*/ 805 w 951"/>
                <a:gd name="T53" fmla="*/ 1139 h 1142"/>
                <a:gd name="T54" fmla="*/ 739 w 951"/>
                <a:gd name="T55" fmla="*/ 1110 h 1142"/>
                <a:gd name="T56" fmla="*/ 699 w 951"/>
                <a:gd name="T57" fmla="*/ 1042 h 1142"/>
                <a:gd name="T58" fmla="*/ 655 w 951"/>
                <a:gd name="T59" fmla="*/ 1013 h 1142"/>
                <a:gd name="T60" fmla="*/ 531 w 951"/>
                <a:gd name="T61" fmla="*/ 1100 h 1142"/>
                <a:gd name="T62" fmla="*/ 387 w 951"/>
                <a:gd name="T63" fmla="*/ 1139 h 1142"/>
                <a:gd name="T64" fmla="*/ 253 w 951"/>
                <a:gd name="T65" fmla="*/ 1135 h 1142"/>
                <a:gd name="T66" fmla="*/ 144 w 951"/>
                <a:gd name="T67" fmla="*/ 1100 h 1142"/>
                <a:gd name="T68" fmla="*/ 61 w 951"/>
                <a:gd name="T69" fmla="*/ 1032 h 1142"/>
                <a:gd name="T70" fmla="*/ 11 w 951"/>
                <a:gd name="T71" fmla="*/ 927 h 1142"/>
                <a:gd name="T72" fmla="*/ 3 w 951"/>
                <a:gd name="T73" fmla="*/ 789 h 1142"/>
                <a:gd name="T74" fmla="*/ 34 w 951"/>
                <a:gd name="T75" fmla="*/ 676 h 1142"/>
                <a:gd name="T76" fmla="*/ 95 w 951"/>
                <a:gd name="T77" fmla="*/ 598 h 1142"/>
                <a:gd name="T78" fmla="*/ 178 w 951"/>
                <a:gd name="T79" fmla="*/ 549 h 1142"/>
                <a:gd name="T80" fmla="*/ 275 w 951"/>
                <a:gd name="T81" fmla="*/ 516 h 1142"/>
                <a:gd name="T82" fmla="*/ 382 w 951"/>
                <a:gd name="T83" fmla="*/ 493 h 1142"/>
                <a:gd name="T84" fmla="*/ 491 w 951"/>
                <a:gd name="T85" fmla="*/ 475 h 1142"/>
                <a:gd name="T86" fmla="*/ 582 w 951"/>
                <a:gd name="T87" fmla="*/ 456 h 1142"/>
                <a:gd name="T88" fmla="*/ 648 w 951"/>
                <a:gd name="T89" fmla="*/ 424 h 1142"/>
                <a:gd name="T90" fmla="*/ 682 w 951"/>
                <a:gd name="T91" fmla="*/ 367 h 1142"/>
                <a:gd name="T92" fmla="*/ 675 w 951"/>
                <a:gd name="T93" fmla="*/ 277 h 1142"/>
                <a:gd name="T94" fmla="*/ 638 w 951"/>
                <a:gd name="T95" fmla="*/ 212 h 1142"/>
                <a:gd name="T96" fmla="*/ 580 w 951"/>
                <a:gd name="T97" fmla="*/ 176 h 1142"/>
                <a:gd name="T98" fmla="*/ 507 w 951"/>
                <a:gd name="T99" fmla="*/ 161 h 1142"/>
                <a:gd name="T100" fmla="*/ 424 w 951"/>
                <a:gd name="T101" fmla="*/ 160 h 1142"/>
                <a:gd name="T102" fmla="*/ 332 w 951"/>
                <a:gd name="T103" fmla="*/ 176 h 1142"/>
                <a:gd name="T104" fmla="*/ 261 w 951"/>
                <a:gd name="T105" fmla="*/ 220 h 1142"/>
                <a:gd name="T106" fmla="*/ 218 w 951"/>
                <a:gd name="T107" fmla="*/ 294 h 1142"/>
                <a:gd name="T108" fmla="*/ 40 w 951"/>
                <a:gd name="T109" fmla="*/ 365 h 1142"/>
                <a:gd name="T110" fmla="*/ 66 w 951"/>
                <a:gd name="T111" fmla="*/ 223 h 1142"/>
                <a:gd name="T112" fmla="*/ 129 w 951"/>
                <a:gd name="T113" fmla="*/ 120 h 1142"/>
                <a:gd name="T114" fmla="*/ 223 w 951"/>
                <a:gd name="T115" fmla="*/ 51 h 1142"/>
                <a:gd name="T116" fmla="*/ 338 w 951"/>
                <a:gd name="T117" fmla="*/ 13 h 1142"/>
                <a:gd name="T118" fmla="*/ 469 w 951"/>
                <a:gd name="T119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1" h="1142">
                  <a:moveTo>
                    <a:pt x="682" y="554"/>
                  </a:moveTo>
                  <a:lnTo>
                    <a:pt x="658" y="569"/>
                  </a:lnTo>
                  <a:lnTo>
                    <a:pt x="631" y="580"/>
                  </a:lnTo>
                  <a:lnTo>
                    <a:pt x="599" y="590"/>
                  </a:lnTo>
                  <a:lnTo>
                    <a:pt x="566" y="597"/>
                  </a:lnTo>
                  <a:lnTo>
                    <a:pt x="531" y="605"/>
                  </a:lnTo>
                  <a:lnTo>
                    <a:pt x="494" y="610"/>
                  </a:lnTo>
                  <a:lnTo>
                    <a:pt x="455" y="615"/>
                  </a:lnTo>
                  <a:lnTo>
                    <a:pt x="418" y="621"/>
                  </a:lnTo>
                  <a:lnTo>
                    <a:pt x="381" y="627"/>
                  </a:lnTo>
                  <a:lnTo>
                    <a:pt x="351" y="633"/>
                  </a:lnTo>
                  <a:lnTo>
                    <a:pt x="322" y="641"/>
                  </a:lnTo>
                  <a:lnTo>
                    <a:pt x="296" y="651"/>
                  </a:lnTo>
                  <a:lnTo>
                    <a:pt x="271" y="662"/>
                  </a:lnTo>
                  <a:lnTo>
                    <a:pt x="248" y="676"/>
                  </a:lnTo>
                  <a:lnTo>
                    <a:pt x="228" y="692"/>
                  </a:lnTo>
                  <a:lnTo>
                    <a:pt x="210" y="711"/>
                  </a:lnTo>
                  <a:lnTo>
                    <a:pt x="197" y="733"/>
                  </a:lnTo>
                  <a:lnTo>
                    <a:pt x="185" y="759"/>
                  </a:lnTo>
                  <a:lnTo>
                    <a:pt x="179" y="789"/>
                  </a:lnTo>
                  <a:lnTo>
                    <a:pt x="177" y="823"/>
                  </a:lnTo>
                  <a:lnTo>
                    <a:pt x="179" y="854"/>
                  </a:lnTo>
                  <a:lnTo>
                    <a:pt x="185" y="880"/>
                  </a:lnTo>
                  <a:lnTo>
                    <a:pt x="195" y="904"/>
                  </a:lnTo>
                  <a:lnTo>
                    <a:pt x="210" y="924"/>
                  </a:lnTo>
                  <a:lnTo>
                    <a:pt x="226" y="940"/>
                  </a:lnTo>
                  <a:lnTo>
                    <a:pt x="246" y="953"/>
                  </a:lnTo>
                  <a:lnTo>
                    <a:pt x="269" y="965"/>
                  </a:lnTo>
                  <a:lnTo>
                    <a:pt x="292" y="973"/>
                  </a:lnTo>
                  <a:lnTo>
                    <a:pt x="318" y="978"/>
                  </a:lnTo>
                  <a:lnTo>
                    <a:pt x="345" y="982"/>
                  </a:lnTo>
                  <a:lnTo>
                    <a:pt x="372" y="983"/>
                  </a:lnTo>
                  <a:lnTo>
                    <a:pt x="420" y="981"/>
                  </a:lnTo>
                  <a:lnTo>
                    <a:pt x="464" y="973"/>
                  </a:lnTo>
                  <a:lnTo>
                    <a:pt x="504" y="962"/>
                  </a:lnTo>
                  <a:lnTo>
                    <a:pt x="540" y="947"/>
                  </a:lnTo>
                  <a:lnTo>
                    <a:pt x="570" y="929"/>
                  </a:lnTo>
                  <a:lnTo>
                    <a:pt x="597" y="909"/>
                  </a:lnTo>
                  <a:lnTo>
                    <a:pt x="621" y="885"/>
                  </a:lnTo>
                  <a:lnTo>
                    <a:pt x="639" y="861"/>
                  </a:lnTo>
                  <a:lnTo>
                    <a:pt x="655" y="836"/>
                  </a:lnTo>
                  <a:lnTo>
                    <a:pt x="667" y="810"/>
                  </a:lnTo>
                  <a:lnTo>
                    <a:pt x="675" y="785"/>
                  </a:lnTo>
                  <a:lnTo>
                    <a:pt x="680" y="760"/>
                  </a:lnTo>
                  <a:lnTo>
                    <a:pt x="682" y="737"/>
                  </a:lnTo>
                  <a:lnTo>
                    <a:pt x="682" y="554"/>
                  </a:lnTo>
                  <a:close/>
                  <a:moveTo>
                    <a:pt x="469" y="0"/>
                  </a:moveTo>
                  <a:lnTo>
                    <a:pt x="502" y="0"/>
                  </a:lnTo>
                  <a:lnTo>
                    <a:pt x="537" y="3"/>
                  </a:lnTo>
                  <a:lnTo>
                    <a:pt x="571" y="7"/>
                  </a:lnTo>
                  <a:lnTo>
                    <a:pt x="604" y="12"/>
                  </a:lnTo>
                  <a:lnTo>
                    <a:pt x="637" y="18"/>
                  </a:lnTo>
                  <a:lnTo>
                    <a:pt x="669" y="28"/>
                  </a:lnTo>
                  <a:lnTo>
                    <a:pt x="699" y="40"/>
                  </a:lnTo>
                  <a:lnTo>
                    <a:pt x="726" y="54"/>
                  </a:lnTo>
                  <a:lnTo>
                    <a:pt x="752" y="73"/>
                  </a:lnTo>
                  <a:lnTo>
                    <a:pt x="776" y="93"/>
                  </a:lnTo>
                  <a:lnTo>
                    <a:pt x="797" y="117"/>
                  </a:lnTo>
                  <a:lnTo>
                    <a:pt x="815" y="145"/>
                  </a:lnTo>
                  <a:lnTo>
                    <a:pt x="828" y="177"/>
                  </a:lnTo>
                  <a:lnTo>
                    <a:pt x="840" y="213"/>
                  </a:lnTo>
                  <a:lnTo>
                    <a:pt x="846" y="255"/>
                  </a:lnTo>
                  <a:lnTo>
                    <a:pt x="848" y="299"/>
                  </a:lnTo>
                  <a:lnTo>
                    <a:pt x="848" y="861"/>
                  </a:lnTo>
                  <a:lnTo>
                    <a:pt x="848" y="890"/>
                  </a:lnTo>
                  <a:lnTo>
                    <a:pt x="849" y="916"/>
                  </a:lnTo>
                  <a:lnTo>
                    <a:pt x="851" y="937"/>
                  </a:lnTo>
                  <a:lnTo>
                    <a:pt x="854" y="953"/>
                  </a:lnTo>
                  <a:lnTo>
                    <a:pt x="861" y="967"/>
                  </a:lnTo>
                  <a:lnTo>
                    <a:pt x="871" y="976"/>
                  </a:lnTo>
                  <a:lnTo>
                    <a:pt x="883" y="981"/>
                  </a:lnTo>
                  <a:lnTo>
                    <a:pt x="900" y="983"/>
                  </a:lnTo>
                  <a:lnTo>
                    <a:pt x="915" y="982"/>
                  </a:lnTo>
                  <a:lnTo>
                    <a:pt x="933" y="980"/>
                  </a:lnTo>
                  <a:lnTo>
                    <a:pt x="951" y="972"/>
                  </a:lnTo>
                  <a:lnTo>
                    <a:pt x="951" y="1112"/>
                  </a:lnTo>
                  <a:lnTo>
                    <a:pt x="928" y="1124"/>
                  </a:lnTo>
                  <a:lnTo>
                    <a:pt x="900" y="1134"/>
                  </a:lnTo>
                  <a:lnTo>
                    <a:pt x="869" y="1139"/>
                  </a:lnTo>
                  <a:lnTo>
                    <a:pt x="832" y="1142"/>
                  </a:lnTo>
                  <a:lnTo>
                    <a:pt x="805" y="1139"/>
                  </a:lnTo>
                  <a:lnTo>
                    <a:pt x="780" y="1134"/>
                  </a:lnTo>
                  <a:lnTo>
                    <a:pt x="757" y="1124"/>
                  </a:lnTo>
                  <a:lnTo>
                    <a:pt x="739" y="1110"/>
                  </a:lnTo>
                  <a:lnTo>
                    <a:pt x="721" y="1092"/>
                  </a:lnTo>
                  <a:lnTo>
                    <a:pt x="709" y="1069"/>
                  </a:lnTo>
                  <a:lnTo>
                    <a:pt x="699" y="1042"/>
                  </a:lnTo>
                  <a:lnTo>
                    <a:pt x="694" y="1010"/>
                  </a:lnTo>
                  <a:lnTo>
                    <a:pt x="692" y="972"/>
                  </a:lnTo>
                  <a:lnTo>
                    <a:pt x="655" y="1013"/>
                  </a:lnTo>
                  <a:lnTo>
                    <a:pt x="617" y="1048"/>
                  </a:lnTo>
                  <a:lnTo>
                    <a:pt x="576" y="1077"/>
                  </a:lnTo>
                  <a:lnTo>
                    <a:pt x="531" y="1100"/>
                  </a:lnTo>
                  <a:lnTo>
                    <a:pt x="485" y="1119"/>
                  </a:lnTo>
                  <a:lnTo>
                    <a:pt x="438" y="1132"/>
                  </a:lnTo>
                  <a:lnTo>
                    <a:pt x="387" y="1139"/>
                  </a:lnTo>
                  <a:lnTo>
                    <a:pt x="336" y="1142"/>
                  </a:lnTo>
                  <a:lnTo>
                    <a:pt x="294" y="1140"/>
                  </a:lnTo>
                  <a:lnTo>
                    <a:pt x="253" y="1135"/>
                  </a:lnTo>
                  <a:lnTo>
                    <a:pt x="214" y="1127"/>
                  </a:lnTo>
                  <a:lnTo>
                    <a:pt x="178" y="1115"/>
                  </a:lnTo>
                  <a:lnTo>
                    <a:pt x="144" y="1100"/>
                  </a:lnTo>
                  <a:lnTo>
                    <a:pt x="113" y="1081"/>
                  </a:lnTo>
                  <a:lnTo>
                    <a:pt x="85" y="1058"/>
                  </a:lnTo>
                  <a:lnTo>
                    <a:pt x="61" y="1032"/>
                  </a:lnTo>
                  <a:lnTo>
                    <a:pt x="40" y="1001"/>
                  </a:lnTo>
                  <a:lnTo>
                    <a:pt x="22" y="966"/>
                  </a:lnTo>
                  <a:lnTo>
                    <a:pt x="11" y="927"/>
                  </a:lnTo>
                  <a:lnTo>
                    <a:pt x="3" y="884"/>
                  </a:lnTo>
                  <a:lnTo>
                    <a:pt x="0" y="835"/>
                  </a:lnTo>
                  <a:lnTo>
                    <a:pt x="3" y="789"/>
                  </a:lnTo>
                  <a:lnTo>
                    <a:pt x="9" y="747"/>
                  </a:lnTo>
                  <a:lnTo>
                    <a:pt x="20" y="709"/>
                  </a:lnTo>
                  <a:lnTo>
                    <a:pt x="34" y="676"/>
                  </a:lnTo>
                  <a:lnTo>
                    <a:pt x="51" y="647"/>
                  </a:lnTo>
                  <a:lnTo>
                    <a:pt x="71" y="621"/>
                  </a:lnTo>
                  <a:lnTo>
                    <a:pt x="95" y="598"/>
                  </a:lnTo>
                  <a:lnTo>
                    <a:pt x="121" y="580"/>
                  </a:lnTo>
                  <a:lnTo>
                    <a:pt x="148" y="562"/>
                  </a:lnTo>
                  <a:lnTo>
                    <a:pt x="178" y="549"/>
                  </a:lnTo>
                  <a:lnTo>
                    <a:pt x="209" y="536"/>
                  </a:lnTo>
                  <a:lnTo>
                    <a:pt x="241" y="525"/>
                  </a:lnTo>
                  <a:lnTo>
                    <a:pt x="275" y="516"/>
                  </a:lnTo>
                  <a:lnTo>
                    <a:pt x="308" y="507"/>
                  </a:lnTo>
                  <a:lnTo>
                    <a:pt x="343" y="500"/>
                  </a:lnTo>
                  <a:lnTo>
                    <a:pt x="382" y="493"/>
                  </a:lnTo>
                  <a:lnTo>
                    <a:pt x="420" y="486"/>
                  </a:lnTo>
                  <a:lnTo>
                    <a:pt x="456" y="481"/>
                  </a:lnTo>
                  <a:lnTo>
                    <a:pt x="491" y="475"/>
                  </a:lnTo>
                  <a:lnTo>
                    <a:pt x="524" y="470"/>
                  </a:lnTo>
                  <a:lnTo>
                    <a:pt x="555" y="464"/>
                  </a:lnTo>
                  <a:lnTo>
                    <a:pt x="582" y="456"/>
                  </a:lnTo>
                  <a:lnTo>
                    <a:pt x="607" y="448"/>
                  </a:lnTo>
                  <a:lnTo>
                    <a:pt x="629" y="438"/>
                  </a:lnTo>
                  <a:lnTo>
                    <a:pt x="648" y="424"/>
                  </a:lnTo>
                  <a:lnTo>
                    <a:pt x="663" y="408"/>
                  </a:lnTo>
                  <a:lnTo>
                    <a:pt x="674" y="389"/>
                  </a:lnTo>
                  <a:lnTo>
                    <a:pt x="682" y="367"/>
                  </a:lnTo>
                  <a:lnTo>
                    <a:pt x="684" y="341"/>
                  </a:lnTo>
                  <a:lnTo>
                    <a:pt x="682" y="307"/>
                  </a:lnTo>
                  <a:lnTo>
                    <a:pt x="675" y="277"/>
                  </a:lnTo>
                  <a:lnTo>
                    <a:pt x="667" y="252"/>
                  </a:lnTo>
                  <a:lnTo>
                    <a:pt x="654" y="230"/>
                  </a:lnTo>
                  <a:lnTo>
                    <a:pt x="638" y="212"/>
                  </a:lnTo>
                  <a:lnTo>
                    <a:pt x="621" y="197"/>
                  </a:lnTo>
                  <a:lnTo>
                    <a:pt x="601" y="185"/>
                  </a:lnTo>
                  <a:lnTo>
                    <a:pt x="580" y="176"/>
                  </a:lnTo>
                  <a:lnTo>
                    <a:pt x="556" y="169"/>
                  </a:lnTo>
                  <a:lnTo>
                    <a:pt x="532" y="164"/>
                  </a:lnTo>
                  <a:lnTo>
                    <a:pt x="507" y="161"/>
                  </a:lnTo>
                  <a:lnTo>
                    <a:pt x="483" y="159"/>
                  </a:lnTo>
                  <a:lnTo>
                    <a:pt x="459" y="159"/>
                  </a:lnTo>
                  <a:lnTo>
                    <a:pt x="424" y="160"/>
                  </a:lnTo>
                  <a:lnTo>
                    <a:pt x="392" y="162"/>
                  </a:lnTo>
                  <a:lnTo>
                    <a:pt x="361" y="169"/>
                  </a:lnTo>
                  <a:lnTo>
                    <a:pt x="332" y="176"/>
                  </a:lnTo>
                  <a:lnTo>
                    <a:pt x="306" y="187"/>
                  </a:lnTo>
                  <a:lnTo>
                    <a:pt x="282" y="202"/>
                  </a:lnTo>
                  <a:lnTo>
                    <a:pt x="261" y="220"/>
                  </a:lnTo>
                  <a:lnTo>
                    <a:pt x="244" y="241"/>
                  </a:lnTo>
                  <a:lnTo>
                    <a:pt x="229" y="266"/>
                  </a:lnTo>
                  <a:lnTo>
                    <a:pt x="218" y="294"/>
                  </a:lnTo>
                  <a:lnTo>
                    <a:pt x="210" y="328"/>
                  </a:lnTo>
                  <a:lnTo>
                    <a:pt x="206" y="365"/>
                  </a:lnTo>
                  <a:lnTo>
                    <a:pt x="40" y="365"/>
                  </a:lnTo>
                  <a:lnTo>
                    <a:pt x="44" y="313"/>
                  </a:lnTo>
                  <a:lnTo>
                    <a:pt x="52" y="267"/>
                  </a:lnTo>
                  <a:lnTo>
                    <a:pt x="66" y="223"/>
                  </a:lnTo>
                  <a:lnTo>
                    <a:pt x="83" y="185"/>
                  </a:lnTo>
                  <a:lnTo>
                    <a:pt x="105" y="151"/>
                  </a:lnTo>
                  <a:lnTo>
                    <a:pt x="129" y="120"/>
                  </a:lnTo>
                  <a:lnTo>
                    <a:pt x="158" y="94"/>
                  </a:lnTo>
                  <a:lnTo>
                    <a:pt x="189" y="70"/>
                  </a:lnTo>
                  <a:lnTo>
                    <a:pt x="223" y="51"/>
                  </a:lnTo>
                  <a:lnTo>
                    <a:pt x="259" y="35"/>
                  </a:lnTo>
                  <a:lnTo>
                    <a:pt x="297" y="22"/>
                  </a:lnTo>
                  <a:lnTo>
                    <a:pt x="338" y="13"/>
                  </a:lnTo>
                  <a:lnTo>
                    <a:pt x="381" y="5"/>
                  </a:lnTo>
                  <a:lnTo>
                    <a:pt x="424" y="2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8270875" y="4959350"/>
              <a:ext cx="341313" cy="452438"/>
            </a:xfrm>
            <a:custGeom>
              <a:avLst/>
              <a:gdLst>
                <a:gd name="T0" fmla="*/ 487 w 860"/>
                <a:gd name="T1" fmla="*/ 4 h 1142"/>
                <a:gd name="T2" fmla="*/ 603 w 860"/>
                <a:gd name="T3" fmla="*/ 30 h 1142"/>
                <a:gd name="T4" fmla="*/ 700 w 860"/>
                <a:gd name="T5" fmla="*/ 83 h 1142"/>
                <a:gd name="T6" fmla="*/ 771 w 860"/>
                <a:gd name="T7" fmla="*/ 167 h 1142"/>
                <a:gd name="T8" fmla="*/ 810 w 860"/>
                <a:gd name="T9" fmla="*/ 292 h 1142"/>
                <a:gd name="T10" fmla="*/ 642 w 860"/>
                <a:gd name="T11" fmla="*/ 307 h 1142"/>
                <a:gd name="T12" fmla="*/ 600 w 860"/>
                <a:gd name="T13" fmla="*/ 226 h 1142"/>
                <a:gd name="T14" fmla="*/ 529 w 860"/>
                <a:gd name="T15" fmla="*/ 179 h 1142"/>
                <a:gd name="T16" fmla="*/ 443 w 860"/>
                <a:gd name="T17" fmla="*/ 160 h 1142"/>
                <a:gd name="T18" fmla="*/ 358 w 860"/>
                <a:gd name="T19" fmla="*/ 162 h 1142"/>
                <a:gd name="T20" fmla="*/ 280 w 860"/>
                <a:gd name="T21" fmla="*/ 181 h 1142"/>
                <a:gd name="T22" fmla="*/ 220 w 860"/>
                <a:gd name="T23" fmla="*/ 225 h 1142"/>
                <a:gd name="T24" fmla="*/ 198 w 860"/>
                <a:gd name="T25" fmla="*/ 298 h 1142"/>
                <a:gd name="T26" fmla="*/ 220 w 860"/>
                <a:gd name="T27" fmla="*/ 367 h 1142"/>
                <a:gd name="T28" fmla="*/ 279 w 860"/>
                <a:gd name="T29" fmla="*/ 414 h 1142"/>
                <a:gd name="T30" fmla="*/ 363 w 860"/>
                <a:gd name="T31" fmla="*/ 446 h 1142"/>
                <a:gd name="T32" fmla="*/ 462 w 860"/>
                <a:gd name="T33" fmla="*/ 471 h 1142"/>
                <a:gd name="T34" fmla="*/ 564 w 860"/>
                <a:gd name="T35" fmla="*/ 496 h 1142"/>
                <a:gd name="T36" fmla="*/ 667 w 860"/>
                <a:gd name="T37" fmla="*/ 530 h 1142"/>
                <a:gd name="T38" fmla="*/ 756 w 860"/>
                <a:gd name="T39" fmla="*/ 578 h 1142"/>
                <a:gd name="T40" fmla="*/ 824 w 860"/>
                <a:gd name="T41" fmla="*/ 651 h 1142"/>
                <a:gd name="T42" fmla="*/ 857 w 860"/>
                <a:gd name="T43" fmla="*/ 754 h 1142"/>
                <a:gd name="T44" fmla="*/ 850 w 860"/>
                <a:gd name="T45" fmla="*/ 887 h 1142"/>
                <a:gd name="T46" fmla="*/ 801 w 860"/>
                <a:gd name="T47" fmla="*/ 992 h 1142"/>
                <a:gd name="T48" fmla="*/ 722 w 860"/>
                <a:gd name="T49" fmla="*/ 1067 h 1142"/>
                <a:gd name="T50" fmla="*/ 620 w 860"/>
                <a:gd name="T51" fmla="*/ 1114 h 1142"/>
                <a:gd name="T52" fmla="*/ 506 w 860"/>
                <a:gd name="T53" fmla="*/ 1138 h 1142"/>
                <a:gd name="T54" fmla="*/ 383 w 860"/>
                <a:gd name="T55" fmla="*/ 1140 h 1142"/>
                <a:gd name="T56" fmla="*/ 258 w 860"/>
                <a:gd name="T57" fmla="*/ 1119 h 1142"/>
                <a:gd name="T58" fmla="*/ 148 w 860"/>
                <a:gd name="T59" fmla="*/ 1069 h 1142"/>
                <a:gd name="T60" fmla="*/ 65 w 860"/>
                <a:gd name="T61" fmla="*/ 988 h 1142"/>
                <a:gd name="T62" fmla="*/ 13 w 860"/>
                <a:gd name="T63" fmla="*/ 871 h 1142"/>
                <a:gd name="T64" fmla="*/ 167 w 860"/>
                <a:gd name="T65" fmla="*/ 773 h 1142"/>
                <a:gd name="T66" fmla="*/ 192 w 860"/>
                <a:gd name="T67" fmla="*/ 872 h 1142"/>
                <a:gd name="T68" fmla="*/ 253 w 860"/>
                <a:gd name="T69" fmla="*/ 939 h 1142"/>
                <a:gd name="T70" fmla="*/ 339 w 860"/>
                <a:gd name="T71" fmla="*/ 973 h 1142"/>
                <a:gd name="T72" fmla="*/ 438 w 860"/>
                <a:gd name="T73" fmla="*/ 983 h 1142"/>
                <a:gd name="T74" fmla="*/ 514 w 860"/>
                <a:gd name="T75" fmla="*/ 978 h 1142"/>
                <a:gd name="T76" fmla="*/ 588 w 860"/>
                <a:gd name="T77" fmla="*/ 958 h 1142"/>
                <a:gd name="T78" fmla="*/ 648 w 860"/>
                <a:gd name="T79" fmla="*/ 919 h 1142"/>
                <a:gd name="T80" fmla="*/ 681 w 860"/>
                <a:gd name="T81" fmla="*/ 850 h 1142"/>
                <a:gd name="T82" fmla="*/ 672 w 860"/>
                <a:gd name="T83" fmla="*/ 764 h 1142"/>
                <a:gd name="T84" fmla="*/ 620 w 860"/>
                <a:gd name="T85" fmla="*/ 704 h 1142"/>
                <a:gd name="T86" fmla="*/ 534 w 860"/>
                <a:gd name="T87" fmla="*/ 664 h 1142"/>
                <a:gd name="T88" fmla="*/ 428 w 860"/>
                <a:gd name="T89" fmla="*/ 636 h 1142"/>
                <a:gd name="T90" fmla="*/ 317 w 860"/>
                <a:gd name="T91" fmla="*/ 610 h 1142"/>
                <a:gd name="T92" fmla="*/ 215 w 860"/>
                <a:gd name="T93" fmla="*/ 576 h 1142"/>
                <a:gd name="T94" fmla="*/ 126 w 860"/>
                <a:gd name="T95" fmla="*/ 527 h 1142"/>
                <a:gd name="T96" fmla="*/ 59 w 860"/>
                <a:gd name="T97" fmla="*/ 456 h 1142"/>
                <a:gd name="T98" fmla="*/ 24 w 860"/>
                <a:gd name="T99" fmla="*/ 353 h 1142"/>
                <a:gd name="T100" fmla="*/ 31 w 860"/>
                <a:gd name="T101" fmla="*/ 230 h 1142"/>
                <a:gd name="T102" fmla="*/ 80 w 860"/>
                <a:gd name="T103" fmla="*/ 132 h 1142"/>
                <a:gd name="T104" fmla="*/ 159 w 860"/>
                <a:gd name="T105" fmla="*/ 64 h 1142"/>
                <a:gd name="T106" fmla="*/ 258 w 860"/>
                <a:gd name="T107" fmla="*/ 20 h 1142"/>
                <a:gd name="T108" fmla="*/ 363 w 860"/>
                <a:gd name="T109" fmla="*/ 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0" h="1142">
                  <a:moveTo>
                    <a:pt x="399" y="0"/>
                  </a:moveTo>
                  <a:lnTo>
                    <a:pt x="443" y="2"/>
                  </a:lnTo>
                  <a:lnTo>
                    <a:pt x="487" y="4"/>
                  </a:lnTo>
                  <a:lnTo>
                    <a:pt x="528" y="10"/>
                  </a:lnTo>
                  <a:lnTo>
                    <a:pt x="566" y="19"/>
                  </a:lnTo>
                  <a:lnTo>
                    <a:pt x="603" y="30"/>
                  </a:lnTo>
                  <a:lnTo>
                    <a:pt x="638" y="44"/>
                  </a:lnTo>
                  <a:lnTo>
                    <a:pt x="671" y="61"/>
                  </a:lnTo>
                  <a:lnTo>
                    <a:pt x="700" y="83"/>
                  </a:lnTo>
                  <a:lnTo>
                    <a:pt x="727" y="108"/>
                  </a:lnTo>
                  <a:lnTo>
                    <a:pt x="750" y="135"/>
                  </a:lnTo>
                  <a:lnTo>
                    <a:pt x="771" y="167"/>
                  </a:lnTo>
                  <a:lnTo>
                    <a:pt x="787" y="205"/>
                  </a:lnTo>
                  <a:lnTo>
                    <a:pt x="800" y="246"/>
                  </a:lnTo>
                  <a:lnTo>
                    <a:pt x="810" y="292"/>
                  </a:lnTo>
                  <a:lnTo>
                    <a:pt x="815" y="342"/>
                  </a:lnTo>
                  <a:lnTo>
                    <a:pt x="648" y="342"/>
                  </a:lnTo>
                  <a:lnTo>
                    <a:pt x="642" y="307"/>
                  </a:lnTo>
                  <a:lnTo>
                    <a:pt x="632" y="276"/>
                  </a:lnTo>
                  <a:lnTo>
                    <a:pt x="618" y="248"/>
                  </a:lnTo>
                  <a:lnTo>
                    <a:pt x="600" y="226"/>
                  </a:lnTo>
                  <a:lnTo>
                    <a:pt x="579" y="206"/>
                  </a:lnTo>
                  <a:lnTo>
                    <a:pt x="555" y="191"/>
                  </a:lnTo>
                  <a:lnTo>
                    <a:pt x="529" y="179"/>
                  </a:lnTo>
                  <a:lnTo>
                    <a:pt x="501" y="170"/>
                  </a:lnTo>
                  <a:lnTo>
                    <a:pt x="473" y="164"/>
                  </a:lnTo>
                  <a:lnTo>
                    <a:pt x="443" y="160"/>
                  </a:lnTo>
                  <a:lnTo>
                    <a:pt x="413" y="159"/>
                  </a:lnTo>
                  <a:lnTo>
                    <a:pt x="386" y="160"/>
                  </a:lnTo>
                  <a:lnTo>
                    <a:pt x="358" y="162"/>
                  </a:lnTo>
                  <a:lnTo>
                    <a:pt x="331" y="166"/>
                  </a:lnTo>
                  <a:lnTo>
                    <a:pt x="304" y="172"/>
                  </a:lnTo>
                  <a:lnTo>
                    <a:pt x="280" y="181"/>
                  </a:lnTo>
                  <a:lnTo>
                    <a:pt x="256" y="193"/>
                  </a:lnTo>
                  <a:lnTo>
                    <a:pt x="238" y="207"/>
                  </a:lnTo>
                  <a:lnTo>
                    <a:pt x="220" y="225"/>
                  </a:lnTo>
                  <a:lnTo>
                    <a:pt x="208" y="246"/>
                  </a:lnTo>
                  <a:lnTo>
                    <a:pt x="200" y="269"/>
                  </a:lnTo>
                  <a:lnTo>
                    <a:pt x="198" y="298"/>
                  </a:lnTo>
                  <a:lnTo>
                    <a:pt x="200" y="324"/>
                  </a:lnTo>
                  <a:lnTo>
                    <a:pt x="208" y="347"/>
                  </a:lnTo>
                  <a:lnTo>
                    <a:pt x="220" y="367"/>
                  </a:lnTo>
                  <a:lnTo>
                    <a:pt x="237" y="384"/>
                  </a:lnTo>
                  <a:lnTo>
                    <a:pt x="256" y="400"/>
                  </a:lnTo>
                  <a:lnTo>
                    <a:pt x="279" y="414"/>
                  </a:lnTo>
                  <a:lnTo>
                    <a:pt x="305" y="426"/>
                  </a:lnTo>
                  <a:lnTo>
                    <a:pt x="334" y="436"/>
                  </a:lnTo>
                  <a:lnTo>
                    <a:pt x="363" y="446"/>
                  </a:lnTo>
                  <a:lnTo>
                    <a:pt x="396" y="455"/>
                  </a:lnTo>
                  <a:lnTo>
                    <a:pt x="428" y="464"/>
                  </a:lnTo>
                  <a:lnTo>
                    <a:pt x="462" y="471"/>
                  </a:lnTo>
                  <a:lnTo>
                    <a:pt x="495" y="479"/>
                  </a:lnTo>
                  <a:lnTo>
                    <a:pt x="529" y="488"/>
                  </a:lnTo>
                  <a:lnTo>
                    <a:pt x="564" y="496"/>
                  </a:lnTo>
                  <a:lnTo>
                    <a:pt x="600" y="506"/>
                  </a:lnTo>
                  <a:lnTo>
                    <a:pt x="633" y="517"/>
                  </a:lnTo>
                  <a:lnTo>
                    <a:pt x="667" y="530"/>
                  </a:lnTo>
                  <a:lnTo>
                    <a:pt x="699" y="544"/>
                  </a:lnTo>
                  <a:lnTo>
                    <a:pt x="729" y="560"/>
                  </a:lnTo>
                  <a:lnTo>
                    <a:pt x="756" y="578"/>
                  </a:lnTo>
                  <a:lnTo>
                    <a:pt x="781" y="600"/>
                  </a:lnTo>
                  <a:lnTo>
                    <a:pt x="804" y="623"/>
                  </a:lnTo>
                  <a:lnTo>
                    <a:pt x="824" y="651"/>
                  </a:lnTo>
                  <a:lnTo>
                    <a:pt x="838" y="682"/>
                  </a:lnTo>
                  <a:lnTo>
                    <a:pt x="850" y="717"/>
                  </a:lnTo>
                  <a:lnTo>
                    <a:pt x="857" y="754"/>
                  </a:lnTo>
                  <a:lnTo>
                    <a:pt x="860" y="798"/>
                  </a:lnTo>
                  <a:lnTo>
                    <a:pt x="857" y="844"/>
                  </a:lnTo>
                  <a:lnTo>
                    <a:pt x="850" y="887"/>
                  </a:lnTo>
                  <a:lnTo>
                    <a:pt x="837" y="926"/>
                  </a:lnTo>
                  <a:lnTo>
                    <a:pt x="821" y="961"/>
                  </a:lnTo>
                  <a:lnTo>
                    <a:pt x="801" y="992"/>
                  </a:lnTo>
                  <a:lnTo>
                    <a:pt x="778" y="1021"/>
                  </a:lnTo>
                  <a:lnTo>
                    <a:pt x="750" y="1046"/>
                  </a:lnTo>
                  <a:lnTo>
                    <a:pt x="722" y="1067"/>
                  </a:lnTo>
                  <a:lnTo>
                    <a:pt x="689" y="1086"/>
                  </a:lnTo>
                  <a:lnTo>
                    <a:pt x="656" y="1100"/>
                  </a:lnTo>
                  <a:lnTo>
                    <a:pt x="620" y="1114"/>
                  </a:lnTo>
                  <a:lnTo>
                    <a:pt x="582" y="1124"/>
                  </a:lnTo>
                  <a:lnTo>
                    <a:pt x="545" y="1132"/>
                  </a:lnTo>
                  <a:lnTo>
                    <a:pt x="506" y="1138"/>
                  </a:lnTo>
                  <a:lnTo>
                    <a:pt x="468" y="1140"/>
                  </a:lnTo>
                  <a:lnTo>
                    <a:pt x="429" y="1142"/>
                  </a:lnTo>
                  <a:lnTo>
                    <a:pt x="383" y="1140"/>
                  </a:lnTo>
                  <a:lnTo>
                    <a:pt x="340" y="1137"/>
                  </a:lnTo>
                  <a:lnTo>
                    <a:pt x="297" y="1129"/>
                  </a:lnTo>
                  <a:lnTo>
                    <a:pt x="258" y="1119"/>
                  </a:lnTo>
                  <a:lnTo>
                    <a:pt x="219" y="1105"/>
                  </a:lnTo>
                  <a:lnTo>
                    <a:pt x="183" y="1089"/>
                  </a:lnTo>
                  <a:lnTo>
                    <a:pt x="148" y="1069"/>
                  </a:lnTo>
                  <a:lnTo>
                    <a:pt x="117" y="1046"/>
                  </a:lnTo>
                  <a:lnTo>
                    <a:pt x="90" y="1020"/>
                  </a:lnTo>
                  <a:lnTo>
                    <a:pt x="65" y="988"/>
                  </a:lnTo>
                  <a:lnTo>
                    <a:pt x="44" y="953"/>
                  </a:lnTo>
                  <a:lnTo>
                    <a:pt x="26" y="915"/>
                  </a:lnTo>
                  <a:lnTo>
                    <a:pt x="13" y="871"/>
                  </a:lnTo>
                  <a:lnTo>
                    <a:pt x="4" y="824"/>
                  </a:lnTo>
                  <a:lnTo>
                    <a:pt x="0" y="773"/>
                  </a:lnTo>
                  <a:lnTo>
                    <a:pt x="167" y="773"/>
                  </a:lnTo>
                  <a:lnTo>
                    <a:pt x="171" y="810"/>
                  </a:lnTo>
                  <a:lnTo>
                    <a:pt x="179" y="844"/>
                  </a:lnTo>
                  <a:lnTo>
                    <a:pt x="192" y="872"/>
                  </a:lnTo>
                  <a:lnTo>
                    <a:pt x="209" y="899"/>
                  </a:lnTo>
                  <a:lnTo>
                    <a:pt x="229" y="920"/>
                  </a:lnTo>
                  <a:lnTo>
                    <a:pt x="253" y="939"/>
                  </a:lnTo>
                  <a:lnTo>
                    <a:pt x="280" y="952"/>
                  </a:lnTo>
                  <a:lnTo>
                    <a:pt x="309" y="965"/>
                  </a:lnTo>
                  <a:lnTo>
                    <a:pt x="339" y="973"/>
                  </a:lnTo>
                  <a:lnTo>
                    <a:pt x="371" y="978"/>
                  </a:lnTo>
                  <a:lnTo>
                    <a:pt x="404" y="982"/>
                  </a:lnTo>
                  <a:lnTo>
                    <a:pt x="438" y="983"/>
                  </a:lnTo>
                  <a:lnTo>
                    <a:pt x="463" y="983"/>
                  </a:lnTo>
                  <a:lnTo>
                    <a:pt x="489" y="981"/>
                  </a:lnTo>
                  <a:lnTo>
                    <a:pt x="514" y="978"/>
                  </a:lnTo>
                  <a:lnTo>
                    <a:pt x="540" y="973"/>
                  </a:lnTo>
                  <a:lnTo>
                    <a:pt x="565" y="967"/>
                  </a:lnTo>
                  <a:lnTo>
                    <a:pt x="588" y="958"/>
                  </a:lnTo>
                  <a:lnTo>
                    <a:pt x="611" y="947"/>
                  </a:lnTo>
                  <a:lnTo>
                    <a:pt x="631" y="935"/>
                  </a:lnTo>
                  <a:lnTo>
                    <a:pt x="648" y="919"/>
                  </a:lnTo>
                  <a:lnTo>
                    <a:pt x="663" y="899"/>
                  </a:lnTo>
                  <a:lnTo>
                    <a:pt x="674" y="876"/>
                  </a:lnTo>
                  <a:lnTo>
                    <a:pt x="681" y="850"/>
                  </a:lnTo>
                  <a:lnTo>
                    <a:pt x="683" y="821"/>
                  </a:lnTo>
                  <a:lnTo>
                    <a:pt x="681" y="790"/>
                  </a:lnTo>
                  <a:lnTo>
                    <a:pt x="672" y="764"/>
                  </a:lnTo>
                  <a:lnTo>
                    <a:pt x="659" y="742"/>
                  </a:lnTo>
                  <a:lnTo>
                    <a:pt x="641" y="722"/>
                  </a:lnTo>
                  <a:lnTo>
                    <a:pt x="620" y="704"/>
                  </a:lnTo>
                  <a:lnTo>
                    <a:pt x="595" y="689"/>
                  </a:lnTo>
                  <a:lnTo>
                    <a:pt x="566" y="676"/>
                  </a:lnTo>
                  <a:lnTo>
                    <a:pt x="534" y="664"/>
                  </a:lnTo>
                  <a:lnTo>
                    <a:pt x="500" y="654"/>
                  </a:lnTo>
                  <a:lnTo>
                    <a:pt x="465" y="644"/>
                  </a:lnTo>
                  <a:lnTo>
                    <a:pt x="428" y="636"/>
                  </a:lnTo>
                  <a:lnTo>
                    <a:pt x="391" y="627"/>
                  </a:lnTo>
                  <a:lnTo>
                    <a:pt x="352" y="618"/>
                  </a:lnTo>
                  <a:lnTo>
                    <a:pt x="317" y="610"/>
                  </a:lnTo>
                  <a:lnTo>
                    <a:pt x="283" y="600"/>
                  </a:lnTo>
                  <a:lnTo>
                    <a:pt x="248" y="588"/>
                  </a:lnTo>
                  <a:lnTo>
                    <a:pt x="215" y="576"/>
                  </a:lnTo>
                  <a:lnTo>
                    <a:pt x="183" y="562"/>
                  </a:lnTo>
                  <a:lnTo>
                    <a:pt x="153" y="546"/>
                  </a:lnTo>
                  <a:lnTo>
                    <a:pt x="126" y="527"/>
                  </a:lnTo>
                  <a:lnTo>
                    <a:pt x="100" y="506"/>
                  </a:lnTo>
                  <a:lnTo>
                    <a:pt x="77" y="483"/>
                  </a:lnTo>
                  <a:lnTo>
                    <a:pt x="59" y="456"/>
                  </a:lnTo>
                  <a:lnTo>
                    <a:pt x="43" y="425"/>
                  </a:lnTo>
                  <a:lnTo>
                    <a:pt x="31" y="392"/>
                  </a:lnTo>
                  <a:lnTo>
                    <a:pt x="24" y="353"/>
                  </a:lnTo>
                  <a:lnTo>
                    <a:pt x="21" y="311"/>
                  </a:lnTo>
                  <a:lnTo>
                    <a:pt x="24" y="268"/>
                  </a:lnTo>
                  <a:lnTo>
                    <a:pt x="31" y="230"/>
                  </a:lnTo>
                  <a:lnTo>
                    <a:pt x="44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6"/>
                  </a:lnTo>
                  <a:lnTo>
                    <a:pt x="130" y="84"/>
                  </a:lnTo>
                  <a:lnTo>
                    <a:pt x="159" y="64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8" y="20"/>
                  </a:lnTo>
                  <a:lnTo>
                    <a:pt x="292" y="12"/>
                  </a:lnTo>
                  <a:lnTo>
                    <a:pt x="329" y="5"/>
                  </a:lnTo>
                  <a:lnTo>
                    <a:pt x="363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7050088" y="5060950"/>
              <a:ext cx="434975" cy="482600"/>
            </a:xfrm>
            <a:custGeom>
              <a:avLst/>
              <a:gdLst>
                <a:gd name="T0" fmla="*/ 622 w 1095"/>
                <a:gd name="T1" fmla="*/ 0 h 1217"/>
                <a:gd name="T2" fmla="*/ 664 w 1095"/>
                <a:gd name="T3" fmla="*/ 17 h 1217"/>
                <a:gd name="T4" fmla="*/ 710 w 1095"/>
                <a:gd name="T5" fmla="*/ 68 h 1217"/>
                <a:gd name="T6" fmla="*/ 947 w 1095"/>
                <a:gd name="T7" fmla="*/ 356 h 1217"/>
                <a:gd name="T8" fmla="*/ 1027 w 1095"/>
                <a:gd name="T9" fmla="*/ 472 h 1217"/>
                <a:gd name="T10" fmla="*/ 1075 w 1095"/>
                <a:gd name="T11" fmla="*/ 584 h 1217"/>
                <a:gd name="T12" fmla="*/ 1095 w 1095"/>
                <a:gd name="T13" fmla="*/ 691 h 1217"/>
                <a:gd name="T14" fmla="*/ 1090 w 1095"/>
                <a:gd name="T15" fmla="*/ 791 h 1217"/>
                <a:gd name="T16" fmla="*/ 1064 w 1095"/>
                <a:gd name="T17" fmla="*/ 884 h 1217"/>
                <a:gd name="T18" fmla="*/ 1020 w 1095"/>
                <a:gd name="T19" fmla="*/ 967 h 1217"/>
                <a:gd name="T20" fmla="*/ 961 w 1095"/>
                <a:gd name="T21" fmla="*/ 1040 h 1217"/>
                <a:gd name="T22" fmla="*/ 893 w 1095"/>
                <a:gd name="T23" fmla="*/ 1101 h 1217"/>
                <a:gd name="T24" fmla="*/ 817 w 1095"/>
                <a:gd name="T25" fmla="*/ 1151 h 1217"/>
                <a:gd name="T26" fmla="*/ 737 w 1095"/>
                <a:gd name="T27" fmla="*/ 1186 h 1217"/>
                <a:gd name="T28" fmla="*/ 629 w 1095"/>
                <a:gd name="T29" fmla="*/ 1211 h 1217"/>
                <a:gd name="T30" fmla="*/ 497 w 1095"/>
                <a:gd name="T31" fmla="*/ 1217 h 1217"/>
                <a:gd name="T32" fmla="*/ 374 w 1095"/>
                <a:gd name="T33" fmla="*/ 1196 h 1217"/>
                <a:gd name="T34" fmla="*/ 261 w 1095"/>
                <a:gd name="T35" fmla="*/ 1152 h 1217"/>
                <a:gd name="T36" fmla="*/ 163 w 1095"/>
                <a:gd name="T37" fmla="*/ 1087 h 1217"/>
                <a:gd name="T38" fmla="*/ 82 w 1095"/>
                <a:gd name="T39" fmla="*/ 1005 h 1217"/>
                <a:gd name="T40" fmla="*/ 22 w 1095"/>
                <a:gd name="T41" fmla="*/ 908 h 1217"/>
                <a:gd name="T42" fmla="*/ 25 w 1095"/>
                <a:gd name="T43" fmla="*/ 889 h 1217"/>
                <a:gd name="T44" fmla="*/ 89 w 1095"/>
                <a:gd name="T45" fmla="*/ 947 h 1217"/>
                <a:gd name="T46" fmla="*/ 169 w 1095"/>
                <a:gd name="T47" fmla="*/ 989 h 1217"/>
                <a:gd name="T48" fmla="*/ 258 w 1095"/>
                <a:gd name="T49" fmla="*/ 1016 h 1217"/>
                <a:gd name="T50" fmla="*/ 353 w 1095"/>
                <a:gd name="T51" fmla="*/ 1026 h 1217"/>
                <a:gd name="T52" fmla="*/ 446 w 1095"/>
                <a:gd name="T53" fmla="*/ 1023 h 1217"/>
                <a:gd name="T54" fmla="*/ 534 w 1095"/>
                <a:gd name="T55" fmla="*/ 1001 h 1217"/>
                <a:gd name="T56" fmla="*/ 612 w 1095"/>
                <a:gd name="T57" fmla="*/ 965 h 1217"/>
                <a:gd name="T58" fmla="*/ 695 w 1095"/>
                <a:gd name="T59" fmla="*/ 901 h 1217"/>
                <a:gd name="T60" fmla="*/ 757 w 1095"/>
                <a:gd name="T61" fmla="*/ 826 h 1217"/>
                <a:gd name="T62" fmla="*/ 796 w 1095"/>
                <a:gd name="T63" fmla="*/ 744 h 1217"/>
                <a:gd name="T64" fmla="*/ 811 w 1095"/>
                <a:gd name="T65" fmla="*/ 656 h 1217"/>
                <a:gd name="T66" fmla="*/ 799 w 1095"/>
                <a:gd name="T67" fmla="*/ 568 h 1217"/>
                <a:gd name="T68" fmla="*/ 761 w 1095"/>
                <a:gd name="T69" fmla="*/ 481 h 1217"/>
                <a:gd name="T70" fmla="*/ 729 w 1095"/>
                <a:gd name="T71" fmla="*/ 436 h 1217"/>
                <a:gd name="T72" fmla="*/ 714 w 1095"/>
                <a:gd name="T73" fmla="*/ 418 h 1217"/>
                <a:gd name="T74" fmla="*/ 686 w 1095"/>
                <a:gd name="T75" fmla="*/ 386 h 1217"/>
                <a:gd name="T76" fmla="*/ 651 w 1095"/>
                <a:gd name="T77" fmla="*/ 342 h 1217"/>
                <a:gd name="T78" fmla="*/ 610 w 1095"/>
                <a:gd name="T79" fmla="*/ 293 h 1217"/>
                <a:gd name="T80" fmla="*/ 567 w 1095"/>
                <a:gd name="T81" fmla="*/ 240 h 1217"/>
                <a:gd name="T82" fmla="*/ 525 w 1095"/>
                <a:gd name="T83" fmla="*/ 189 h 1217"/>
                <a:gd name="T84" fmla="*/ 521 w 1095"/>
                <a:gd name="T85" fmla="*/ 185 h 1217"/>
                <a:gd name="T86" fmla="*/ 515 w 1095"/>
                <a:gd name="T87" fmla="*/ 178 h 1217"/>
                <a:gd name="T88" fmla="*/ 512 w 1095"/>
                <a:gd name="T89" fmla="*/ 175 h 1217"/>
                <a:gd name="T90" fmla="*/ 492 w 1095"/>
                <a:gd name="T91" fmla="*/ 132 h 1217"/>
                <a:gd name="T92" fmla="*/ 495 w 1095"/>
                <a:gd name="T93" fmla="*/ 87 h 1217"/>
                <a:gd name="T94" fmla="*/ 517 w 1095"/>
                <a:gd name="T95" fmla="*/ 45 h 1217"/>
                <a:gd name="T96" fmla="*/ 556 w 1095"/>
                <a:gd name="T97" fmla="*/ 13 h 1217"/>
                <a:gd name="T98" fmla="*/ 599 w 1095"/>
                <a:gd name="T99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17">
                  <a:moveTo>
                    <a:pt x="599" y="0"/>
                  </a:moveTo>
                  <a:lnTo>
                    <a:pt x="622" y="0"/>
                  </a:lnTo>
                  <a:lnTo>
                    <a:pt x="644" y="6"/>
                  </a:lnTo>
                  <a:lnTo>
                    <a:pt x="664" y="17"/>
                  </a:lnTo>
                  <a:lnTo>
                    <a:pt x="681" y="35"/>
                  </a:lnTo>
                  <a:lnTo>
                    <a:pt x="710" y="68"/>
                  </a:lnTo>
                  <a:lnTo>
                    <a:pt x="694" y="50"/>
                  </a:lnTo>
                  <a:lnTo>
                    <a:pt x="947" y="356"/>
                  </a:lnTo>
                  <a:lnTo>
                    <a:pt x="991" y="415"/>
                  </a:lnTo>
                  <a:lnTo>
                    <a:pt x="1027" y="472"/>
                  </a:lnTo>
                  <a:lnTo>
                    <a:pt x="1054" y="529"/>
                  </a:lnTo>
                  <a:lnTo>
                    <a:pt x="1075" y="584"/>
                  </a:lnTo>
                  <a:lnTo>
                    <a:pt x="1088" y="639"/>
                  </a:lnTo>
                  <a:lnTo>
                    <a:pt x="1095" y="691"/>
                  </a:lnTo>
                  <a:lnTo>
                    <a:pt x="1095" y="742"/>
                  </a:lnTo>
                  <a:lnTo>
                    <a:pt x="1090" y="791"/>
                  </a:lnTo>
                  <a:lnTo>
                    <a:pt x="1079" y="838"/>
                  </a:lnTo>
                  <a:lnTo>
                    <a:pt x="1064" y="884"/>
                  </a:lnTo>
                  <a:lnTo>
                    <a:pt x="1043" y="927"/>
                  </a:lnTo>
                  <a:lnTo>
                    <a:pt x="1020" y="967"/>
                  </a:lnTo>
                  <a:lnTo>
                    <a:pt x="992" y="1005"/>
                  </a:lnTo>
                  <a:lnTo>
                    <a:pt x="961" y="1040"/>
                  </a:lnTo>
                  <a:lnTo>
                    <a:pt x="929" y="1072"/>
                  </a:lnTo>
                  <a:lnTo>
                    <a:pt x="893" y="1101"/>
                  </a:lnTo>
                  <a:lnTo>
                    <a:pt x="855" y="1127"/>
                  </a:lnTo>
                  <a:lnTo>
                    <a:pt x="817" y="1151"/>
                  </a:lnTo>
                  <a:lnTo>
                    <a:pt x="777" y="1170"/>
                  </a:lnTo>
                  <a:lnTo>
                    <a:pt x="737" y="1186"/>
                  </a:lnTo>
                  <a:lnTo>
                    <a:pt x="697" y="1197"/>
                  </a:lnTo>
                  <a:lnTo>
                    <a:pt x="629" y="1211"/>
                  </a:lnTo>
                  <a:lnTo>
                    <a:pt x="563" y="1217"/>
                  </a:lnTo>
                  <a:lnTo>
                    <a:pt x="497" y="1217"/>
                  </a:lnTo>
                  <a:lnTo>
                    <a:pt x="434" y="1210"/>
                  </a:lnTo>
                  <a:lnTo>
                    <a:pt x="374" y="1196"/>
                  </a:lnTo>
                  <a:lnTo>
                    <a:pt x="316" y="1177"/>
                  </a:lnTo>
                  <a:lnTo>
                    <a:pt x="261" y="1152"/>
                  </a:lnTo>
                  <a:lnTo>
                    <a:pt x="210" y="1122"/>
                  </a:lnTo>
                  <a:lnTo>
                    <a:pt x="163" y="1087"/>
                  </a:lnTo>
                  <a:lnTo>
                    <a:pt x="120" y="1049"/>
                  </a:lnTo>
                  <a:lnTo>
                    <a:pt x="82" y="1005"/>
                  </a:lnTo>
                  <a:lnTo>
                    <a:pt x="49" y="959"/>
                  </a:lnTo>
                  <a:lnTo>
                    <a:pt x="22" y="908"/>
                  </a:lnTo>
                  <a:lnTo>
                    <a:pt x="0" y="854"/>
                  </a:lnTo>
                  <a:lnTo>
                    <a:pt x="25" y="889"/>
                  </a:lnTo>
                  <a:lnTo>
                    <a:pt x="56" y="920"/>
                  </a:lnTo>
                  <a:lnTo>
                    <a:pt x="89" y="947"/>
                  </a:lnTo>
                  <a:lnTo>
                    <a:pt x="128" y="970"/>
                  </a:lnTo>
                  <a:lnTo>
                    <a:pt x="169" y="989"/>
                  </a:lnTo>
                  <a:lnTo>
                    <a:pt x="212" y="1004"/>
                  </a:lnTo>
                  <a:lnTo>
                    <a:pt x="258" y="1016"/>
                  </a:lnTo>
                  <a:lnTo>
                    <a:pt x="306" y="1024"/>
                  </a:lnTo>
                  <a:lnTo>
                    <a:pt x="353" y="1026"/>
                  </a:lnTo>
                  <a:lnTo>
                    <a:pt x="400" y="1026"/>
                  </a:lnTo>
                  <a:lnTo>
                    <a:pt x="446" y="1023"/>
                  </a:lnTo>
                  <a:lnTo>
                    <a:pt x="491" y="1014"/>
                  </a:lnTo>
                  <a:lnTo>
                    <a:pt x="534" y="1001"/>
                  </a:lnTo>
                  <a:lnTo>
                    <a:pt x="576" y="985"/>
                  </a:lnTo>
                  <a:lnTo>
                    <a:pt x="612" y="965"/>
                  </a:lnTo>
                  <a:lnTo>
                    <a:pt x="656" y="934"/>
                  </a:lnTo>
                  <a:lnTo>
                    <a:pt x="695" y="901"/>
                  </a:lnTo>
                  <a:lnTo>
                    <a:pt x="729" y="864"/>
                  </a:lnTo>
                  <a:lnTo>
                    <a:pt x="757" y="826"/>
                  </a:lnTo>
                  <a:lnTo>
                    <a:pt x="779" y="786"/>
                  </a:lnTo>
                  <a:lnTo>
                    <a:pt x="796" y="744"/>
                  </a:lnTo>
                  <a:lnTo>
                    <a:pt x="807" y="700"/>
                  </a:lnTo>
                  <a:lnTo>
                    <a:pt x="811" y="656"/>
                  </a:lnTo>
                  <a:lnTo>
                    <a:pt x="809" y="613"/>
                  </a:lnTo>
                  <a:lnTo>
                    <a:pt x="799" y="568"/>
                  </a:lnTo>
                  <a:lnTo>
                    <a:pt x="784" y="524"/>
                  </a:lnTo>
                  <a:lnTo>
                    <a:pt x="761" y="481"/>
                  </a:lnTo>
                  <a:lnTo>
                    <a:pt x="731" y="438"/>
                  </a:lnTo>
                  <a:lnTo>
                    <a:pt x="729" y="436"/>
                  </a:lnTo>
                  <a:lnTo>
                    <a:pt x="724" y="430"/>
                  </a:lnTo>
                  <a:lnTo>
                    <a:pt x="714" y="418"/>
                  </a:lnTo>
                  <a:lnTo>
                    <a:pt x="701" y="403"/>
                  </a:lnTo>
                  <a:lnTo>
                    <a:pt x="686" y="386"/>
                  </a:lnTo>
                  <a:lnTo>
                    <a:pt x="670" y="365"/>
                  </a:lnTo>
                  <a:lnTo>
                    <a:pt x="651" y="342"/>
                  </a:lnTo>
                  <a:lnTo>
                    <a:pt x="631" y="319"/>
                  </a:lnTo>
                  <a:lnTo>
                    <a:pt x="610" y="293"/>
                  </a:lnTo>
                  <a:lnTo>
                    <a:pt x="588" y="266"/>
                  </a:lnTo>
                  <a:lnTo>
                    <a:pt x="567" y="240"/>
                  </a:lnTo>
                  <a:lnTo>
                    <a:pt x="544" y="215"/>
                  </a:lnTo>
                  <a:lnTo>
                    <a:pt x="525" y="189"/>
                  </a:lnTo>
                  <a:lnTo>
                    <a:pt x="525" y="190"/>
                  </a:lnTo>
                  <a:lnTo>
                    <a:pt x="521" y="185"/>
                  </a:lnTo>
                  <a:lnTo>
                    <a:pt x="517" y="182"/>
                  </a:lnTo>
                  <a:lnTo>
                    <a:pt x="515" y="178"/>
                  </a:lnTo>
                  <a:lnTo>
                    <a:pt x="513" y="177"/>
                  </a:lnTo>
                  <a:lnTo>
                    <a:pt x="512" y="175"/>
                  </a:lnTo>
                  <a:lnTo>
                    <a:pt x="500" y="154"/>
                  </a:lnTo>
                  <a:lnTo>
                    <a:pt x="492" y="132"/>
                  </a:lnTo>
                  <a:lnTo>
                    <a:pt x="491" y="109"/>
                  </a:lnTo>
                  <a:lnTo>
                    <a:pt x="495" y="87"/>
                  </a:lnTo>
                  <a:lnTo>
                    <a:pt x="503" y="65"/>
                  </a:lnTo>
                  <a:lnTo>
                    <a:pt x="517" y="45"/>
                  </a:lnTo>
                  <a:lnTo>
                    <a:pt x="534" y="27"/>
                  </a:lnTo>
                  <a:lnTo>
                    <a:pt x="556" y="13"/>
                  </a:lnTo>
                  <a:lnTo>
                    <a:pt x="577" y="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7048500" y="4889500"/>
              <a:ext cx="434975" cy="481013"/>
            </a:xfrm>
            <a:custGeom>
              <a:avLst/>
              <a:gdLst>
                <a:gd name="T0" fmla="*/ 598 w 1096"/>
                <a:gd name="T1" fmla="*/ 0 h 1212"/>
                <a:gd name="T2" fmla="*/ 723 w 1096"/>
                <a:gd name="T3" fmla="*/ 21 h 1212"/>
                <a:gd name="T4" fmla="*/ 834 w 1096"/>
                <a:gd name="T5" fmla="*/ 65 h 1212"/>
                <a:gd name="T6" fmla="*/ 933 w 1096"/>
                <a:gd name="T7" fmla="*/ 130 h 1212"/>
                <a:gd name="T8" fmla="*/ 1014 w 1096"/>
                <a:gd name="T9" fmla="*/ 212 h 1212"/>
                <a:gd name="T10" fmla="*/ 1075 w 1096"/>
                <a:gd name="T11" fmla="*/ 309 h 1212"/>
                <a:gd name="T12" fmla="*/ 1071 w 1096"/>
                <a:gd name="T13" fmla="*/ 328 h 1212"/>
                <a:gd name="T14" fmla="*/ 1006 w 1096"/>
                <a:gd name="T15" fmla="*/ 271 h 1212"/>
                <a:gd name="T16" fmla="*/ 927 w 1096"/>
                <a:gd name="T17" fmla="*/ 228 h 1212"/>
                <a:gd name="T18" fmla="*/ 837 w 1096"/>
                <a:gd name="T19" fmla="*/ 201 h 1212"/>
                <a:gd name="T20" fmla="*/ 744 w 1096"/>
                <a:gd name="T21" fmla="*/ 190 h 1212"/>
                <a:gd name="T22" fmla="*/ 649 w 1096"/>
                <a:gd name="T23" fmla="*/ 195 h 1212"/>
                <a:gd name="T24" fmla="*/ 561 w 1096"/>
                <a:gd name="T25" fmla="*/ 215 h 1212"/>
                <a:gd name="T26" fmla="*/ 484 w 1096"/>
                <a:gd name="T27" fmla="*/ 252 h 1212"/>
                <a:gd name="T28" fmla="*/ 402 w 1096"/>
                <a:gd name="T29" fmla="*/ 315 h 1212"/>
                <a:gd name="T30" fmla="*/ 340 w 1096"/>
                <a:gd name="T31" fmla="*/ 390 h 1212"/>
                <a:gd name="T32" fmla="*/ 300 w 1096"/>
                <a:gd name="T33" fmla="*/ 474 h 1212"/>
                <a:gd name="T34" fmla="*/ 285 w 1096"/>
                <a:gd name="T35" fmla="*/ 561 h 1212"/>
                <a:gd name="T36" fmla="*/ 296 w 1096"/>
                <a:gd name="T37" fmla="*/ 649 h 1212"/>
                <a:gd name="T38" fmla="*/ 335 w 1096"/>
                <a:gd name="T39" fmla="*/ 737 h 1212"/>
                <a:gd name="T40" fmla="*/ 367 w 1096"/>
                <a:gd name="T41" fmla="*/ 781 h 1212"/>
                <a:gd name="T42" fmla="*/ 383 w 1096"/>
                <a:gd name="T43" fmla="*/ 800 h 1212"/>
                <a:gd name="T44" fmla="*/ 410 w 1096"/>
                <a:gd name="T45" fmla="*/ 834 h 1212"/>
                <a:gd name="T46" fmla="*/ 448 w 1096"/>
                <a:gd name="T47" fmla="*/ 877 h 1212"/>
                <a:gd name="T48" fmla="*/ 490 w 1096"/>
                <a:gd name="T49" fmla="*/ 928 h 1212"/>
                <a:gd name="T50" fmla="*/ 534 w 1096"/>
                <a:gd name="T51" fmla="*/ 982 h 1212"/>
                <a:gd name="T52" fmla="*/ 524 w 1096"/>
                <a:gd name="T53" fmla="*/ 970 h 1212"/>
                <a:gd name="T54" fmla="*/ 552 w 1096"/>
                <a:gd name="T55" fmla="*/ 1004 h 1212"/>
                <a:gd name="T56" fmla="*/ 571 w 1096"/>
                <a:gd name="T57" fmla="*/ 1028 h 1212"/>
                <a:gd name="T58" fmla="*/ 578 w 1096"/>
                <a:gd name="T59" fmla="*/ 1037 h 1212"/>
                <a:gd name="T60" fmla="*/ 599 w 1096"/>
                <a:gd name="T61" fmla="*/ 1079 h 1212"/>
                <a:gd name="T62" fmla="*/ 597 w 1096"/>
                <a:gd name="T63" fmla="*/ 1125 h 1212"/>
                <a:gd name="T64" fmla="*/ 575 w 1096"/>
                <a:gd name="T65" fmla="*/ 1166 h 1212"/>
                <a:gd name="T66" fmla="*/ 536 w 1096"/>
                <a:gd name="T67" fmla="*/ 1199 h 1212"/>
                <a:gd name="T68" fmla="*/ 491 w 1096"/>
                <a:gd name="T69" fmla="*/ 1212 h 1212"/>
                <a:gd name="T70" fmla="*/ 446 w 1096"/>
                <a:gd name="T71" fmla="*/ 1205 h 1212"/>
                <a:gd name="T72" fmla="*/ 409 w 1096"/>
                <a:gd name="T73" fmla="*/ 1178 h 1212"/>
                <a:gd name="T74" fmla="*/ 391 w 1096"/>
                <a:gd name="T75" fmla="*/ 1153 h 1212"/>
                <a:gd name="T76" fmla="*/ 104 w 1096"/>
                <a:gd name="T77" fmla="*/ 803 h 1212"/>
                <a:gd name="T78" fmla="*/ 41 w 1096"/>
                <a:gd name="T79" fmla="*/ 688 h 1212"/>
                <a:gd name="T80" fmla="*/ 7 w 1096"/>
                <a:gd name="T81" fmla="*/ 578 h 1212"/>
                <a:gd name="T82" fmla="*/ 0 w 1096"/>
                <a:gd name="T83" fmla="*/ 475 h 1212"/>
                <a:gd name="T84" fmla="*/ 16 w 1096"/>
                <a:gd name="T85" fmla="*/ 378 h 1212"/>
                <a:gd name="T86" fmla="*/ 52 w 1096"/>
                <a:gd name="T87" fmla="*/ 291 h 1212"/>
                <a:gd name="T88" fmla="*/ 103 w 1096"/>
                <a:gd name="T89" fmla="*/ 212 h 1212"/>
                <a:gd name="T90" fmla="*/ 168 w 1096"/>
                <a:gd name="T91" fmla="*/ 145 h 1212"/>
                <a:gd name="T92" fmla="*/ 240 w 1096"/>
                <a:gd name="T93" fmla="*/ 89 h 1212"/>
                <a:gd name="T94" fmla="*/ 318 w 1096"/>
                <a:gd name="T95" fmla="*/ 48 h 1212"/>
                <a:gd name="T96" fmla="*/ 398 w 1096"/>
                <a:gd name="T97" fmla="*/ 19 h 1212"/>
                <a:gd name="T98" fmla="*/ 534 w 1096"/>
                <a:gd name="T99" fmla="*/ 0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12">
                  <a:moveTo>
                    <a:pt x="534" y="0"/>
                  </a:moveTo>
                  <a:lnTo>
                    <a:pt x="598" y="0"/>
                  </a:lnTo>
                  <a:lnTo>
                    <a:pt x="662" y="8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5"/>
                  </a:lnTo>
                  <a:lnTo>
                    <a:pt x="885" y="95"/>
                  </a:lnTo>
                  <a:lnTo>
                    <a:pt x="933" y="130"/>
                  </a:lnTo>
                  <a:lnTo>
                    <a:pt x="976" y="168"/>
                  </a:lnTo>
                  <a:lnTo>
                    <a:pt x="1014" y="212"/>
                  </a:lnTo>
                  <a:lnTo>
                    <a:pt x="1047" y="258"/>
                  </a:lnTo>
                  <a:lnTo>
                    <a:pt x="1075" y="309"/>
                  </a:lnTo>
                  <a:lnTo>
                    <a:pt x="1096" y="363"/>
                  </a:lnTo>
                  <a:lnTo>
                    <a:pt x="1071" y="328"/>
                  </a:lnTo>
                  <a:lnTo>
                    <a:pt x="1041" y="297"/>
                  </a:lnTo>
                  <a:lnTo>
                    <a:pt x="1006" y="271"/>
                  </a:lnTo>
                  <a:lnTo>
                    <a:pt x="968" y="247"/>
                  </a:lnTo>
                  <a:lnTo>
                    <a:pt x="927" y="228"/>
                  </a:lnTo>
                  <a:lnTo>
                    <a:pt x="883" y="212"/>
                  </a:lnTo>
                  <a:lnTo>
                    <a:pt x="837" y="201"/>
                  </a:lnTo>
                  <a:lnTo>
                    <a:pt x="791" y="193"/>
                  </a:lnTo>
                  <a:lnTo>
                    <a:pt x="744" y="190"/>
                  </a:lnTo>
                  <a:lnTo>
                    <a:pt x="696" y="190"/>
                  </a:lnTo>
                  <a:lnTo>
                    <a:pt x="649" y="195"/>
                  </a:lnTo>
                  <a:lnTo>
                    <a:pt x="604" y="203"/>
                  </a:lnTo>
                  <a:lnTo>
                    <a:pt x="561" y="215"/>
                  </a:lnTo>
                  <a:lnTo>
                    <a:pt x="521" y="231"/>
                  </a:lnTo>
                  <a:lnTo>
                    <a:pt x="484" y="252"/>
                  </a:lnTo>
                  <a:lnTo>
                    <a:pt x="440" y="282"/>
                  </a:lnTo>
                  <a:lnTo>
                    <a:pt x="402" y="315"/>
                  </a:lnTo>
                  <a:lnTo>
                    <a:pt x="368" y="352"/>
                  </a:lnTo>
                  <a:lnTo>
                    <a:pt x="340" y="390"/>
                  </a:lnTo>
                  <a:lnTo>
                    <a:pt x="317" y="431"/>
                  </a:lnTo>
                  <a:lnTo>
                    <a:pt x="300" y="474"/>
                  </a:lnTo>
                  <a:lnTo>
                    <a:pt x="290" y="516"/>
                  </a:lnTo>
                  <a:lnTo>
                    <a:pt x="285" y="561"/>
                  </a:lnTo>
                  <a:lnTo>
                    <a:pt x="287" y="604"/>
                  </a:lnTo>
                  <a:lnTo>
                    <a:pt x="296" y="649"/>
                  </a:lnTo>
                  <a:lnTo>
                    <a:pt x="312" y="693"/>
                  </a:lnTo>
                  <a:lnTo>
                    <a:pt x="335" y="737"/>
                  </a:lnTo>
                  <a:lnTo>
                    <a:pt x="366" y="779"/>
                  </a:lnTo>
                  <a:lnTo>
                    <a:pt x="367" y="781"/>
                  </a:lnTo>
                  <a:lnTo>
                    <a:pt x="373" y="788"/>
                  </a:lnTo>
                  <a:lnTo>
                    <a:pt x="383" y="800"/>
                  </a:lnTo>
                  <a:lnTo>
                    <a:pt x="395" y="815"/>
                  </a:lnTo>
                  <a:lnTo>
                    <a:pt x="410" y="834"/>
                  </a:lnTo>
                  <a:lnTo>
                    <a:pt x="428" y="855"/>
                  </a:lnTo>
                  <a:lnTo>
                    <a:pt x="448" y="877"/>
                  </a:lnTo>
                  <a:lnTo>
                    <a:pt x="468" y="902"/>
                  </a:lnTo>
                  <a:lnTo>
                    <a:pt x="490" y="928"/>
                  </a:lnTo>
                  <a:lnTo>
                    <a:pt x="511" y="955"/>
                  </a:lnTo>
                  <a:lnTo>
                    <a:pt x="534" y="982"/>
                  </a:lnTo>
                  <a:lnTo>
                    <a:pt x="556" y="1008"/>
                  </a:lnTo>
                  <a:lnTo>
                    <a:pt x="524" y="970"/>
                  </a:lnTo>
                  <a:lnTo>
                    <a:pt x="538" y="988"/>
                  </a:lnTo>
                  <a:lnTo>
                    <a:pt x="552" y="1004"/>
                  </a:lnTo>
                  <a:lnTo>
                    <a:pt x="563" y="1018"/>
                  </a:lnTo>
                  <a:lnTo>
                    <a:pt x="571" y="1028"/>
                  </a:lnTo>
                  <a:lnTo>
                    <a:pt x="576" y="1034"/>
                  </a:lnTo>
                  <a:lnTo>
                    <a:pt x="578" y="1037"/>
                  </a:lnTo>
                  <a:lnTo>
                    <a:pt x="592" y="1057"/>
                  </a:lnTo>
                  <a:lnTo>
                    <a:pt x="599" y="1079"/>
                  </a:lnTo>
                  <a:lnTo>
                    <a:pt x="601" y="1102"/>
                  </a:lnTo>
                  <a:lnTo>
                    <a:pt x="597" y="1125"/>
                  </a:lnTo>
                  <a:lnTo>
                    <a:pt x="588" y="1146"/>
                  </a:lnTo>
                  <a:lnTo>
                    <a:pt x="575" y="1166"/>
                  </a:lnTo>
                  <a:lnTo>
                    <a:pt x="556" y="1185"/>
                  </a:lnTo>
                  <a:lnTo>
                    <a:pt x="536" y="1199"/>
                  </a:lnTo>
                  <a:lnTo>
                    <a:pt x="514" y="1207"/>
                  </a:lnTo>
                  <a:lnTo>
                    <a:pt x="491" y="1212"/>
                  </a:lnTo>
                  <a:lnTo>
                    <a:pt x="469" y="1211"/>
                  </a:lnTo>
                  <a:lnTo>
                    <a:pt x="446" y="1205"/>
                  </a:lnTo>
                  <a:lnTo>
                    <a:pt x="427" y="1194"/>
                  </a:lnTo>
                  <a:lnTo>
                    <a:pt x="409" y="1178"/>
                  </a:lnTo>
                  <a:lnTo>
                    <a:pt x="352" y="1108"/>
                  </a:lnTo>
                  <a:lnTo>
                    <a:pt x="391" y="1153"/>
                  </a:lnTo>
                  <a:lnTo>
                    <a:pt x="149" y="861"/>
                  </a:lnTo>
                  <a:lnTo>
                    <a:pt x="104" y="803"/>
                  </a:lnTo>
                  <a:lnTo>
                    <a:pt x="68" y="744"/>
                  </a:lnTo>
                  <a:lnTo>
                    <a:pt x="41" y="688"/>
                  </a:lnTo>
                  <a:lnTo>
                    <a:pt x="21" y="632"/>
                  </a:lnTo>
                  <a:lnTo>
                    <a:pt x="7" y="578"/>
                  </a:lnTo>
                  <a:lnTo>
                    <a:pt x="1" y="526"/>
                  </a:lnTo>
                  <a:lnTo>
                    <a:pt x="0" y="475"/>
                  </a:lnTo>
                  <a:lnTo>
                    <a:pt x="6" y="425"/>
                  </a:lnTo>
                  <a:lnTo>
                    <a:pt x="16" y="378"/>
                  </a:lnTo>
                  <a:lnTo>
                    <a:pt x="32" y="333"/>
                  </a:lnTo>
                  <a:lnTo>
                    <a:pt x="52" y="291"/>
                  </a:lnTo>
                  <a:lnTo>
                    <a:pt x="76" y="249"/>
                  </a:lnTo>
                  <a:lnTo>
                    <a:pt x="103" y="212"/>
                  </a:lnTo>
                  <a:lnTo>
                    <a:pt x="134" y="177"/>
                  </a:lnTo>
                  <a:lnTo>
                    <a:pt x="168" y="145"/>
                  </a:lnTo>
                  <a:lnTo>
                    <a:pt x="203" y="115"/>
                  </a:lnTo>
                  <a:lnTo>
                    <a:pt x="240" y="89"/>
                  </a:lnTo>
                  <a:lnTo>
                    <a:pt x="279" y="66"/>
                  </a:lnTo>
                  <a:lnTo>
                    <a:pt x="318" y="48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5"/>
            <p:cNvSpPr>
              <a:spLocks noEditPoints="1"/>
            </p:cNvSpPr>
            <p:nvPr userDrawn="1"/>
          </p:nvSpPr>
          <p:spPr bwMode="auto">
            <a:xfrm>
              <a:off x="8618538" y="5702300"/>
              <a:ext cx="52388" cy="50800"/>
            </a:xfrm>
            <a:custGeom>
              <a:avLst/>
              <a:gdLst>
                <a:gd name="T0" fmla="*/ 51 w 131"/>
                <a:gd name="T1" fmla="*/ 60 h 130"/>
                <a:gd name="T2" fmla="*/ 68 w 131"/>
                <a:gd name="T3" fmla="*/ 60 h 130"/>
                <a:gd name="T4" fmla="*/ 76 w 131"/>
                <a:gd name="T5" fmla="*/ 59 h 130"/>
                <a:gd name="T6" fmla="*/ 81 w 131"/>
                <a:gd name="T7" fmla="*/ 55 h 130"/>
                <a:gd name="T8" fmla="*/ 83 w 131"/>
                <a:gd name="T9" fmla="*/ 49 h 130"/>
                <a:gd name="T10" fmla="*/ 81 w 131"/>
                <a:gd name="T11" fmla="*/ 43 h 130"/>
                <a:gd name="T12" fmla="*/ 76 w 131"/>
                <a:gd name="T13" fmla="*/ 39 h 130"/>
                <a:gd name="T14" fmla="*/ 70 w 131"/>
                <a:gd name="T15" fmla="*/ 38 h 130"/>
                <a:gd name="T16" fmla="*/ 51 w 131"/>
                <a:gd name="T17" fmla="*/ 38 h 130"/>
                <a:gd name="T18" fmla="*/ 68 w 131"/>
                <a:gd name="T19" fmla="*/ 28 h 130"/>
                <a:gd name="T20" fmla="*/ 88 w 131"/>
                <a:gd name="T21" fmla="*/ 33 h 130"/>
                <a:gd name="T22" fmla="*/ 95 w 131"/>
                <a:gd name="T23" fmla="*/ 49 h 130"/>
                <a:gd name="T24" fmla="*/ 90 w 131"/>
                <a:gd name="T25" fmla="*/ 64 h 130"/>
                <a:gd name="T26" fmla="*/ 76 w 131"/>
                <a:gd name="T27" fmla="*/ 69 h 130"/>
                <a:gd name="T28" fmla="*/ 83 w 131"/>
                <a:gd name="T29" fmla="*/ 103 h 130"/>
                <a:gd name="T30" fmla="*/ 51 w 131"/>
                <a:gd name="T31" fmla="*/ 70 h 130"/>
                <a:gd name="T32" fmla="*/ 40 w 131"/>
                <a:gd name="T33" fmla="*/ 103 h 130"/>
                <a:gd name="T34" fmla="*/ 65 w 131"/>
                <a:gd name="T35" fmla="*/ 12 h 130"/>
                <a:gd name="T36" fmla="*/ 34 w 131"/>
                <a:gd name="T37" fmla="*/ 22 h 130"/>
                <a:gd name="T38" fmla="*/ 15 w 131"/>
                <a:gd name="T39" fmla="*/ 48 h 130"/>
                <a:gd name="T40" fmla="*/ 15 w 131"/>
                <a:gd name="T41" fmla="*/ 83 h 130"/>
                <a:gd name="T42" fmla="*/ 34 w 131"/>
                <a:gd name="T43" fmla="*/ 109 h 130"/>
                <a:gd name="T44" fmla="*/ 65 w 131"/>
                <a:gd name="T45" fmla="*/ 119 h 130"/>
                <a:gd name="T46" fmla="*/ 96 w 131"/>
                <a:gd name="T47" fmla="*/ 109 h 130"/>
                <a:gd name="T48" fmla="*/ 114 w 131"/>
                <a:gd name="T49" fmla="*/ 83 h 130"/>
                <a:gd name="T50" fmla="*/ 114 w 131"/>
                <a:gd name="T51" fmla="*/ 48 h 130"/>
                <a:gd name="T52" fmla="*/ 96 w 131"/>
                <a:gd name="T53" fmla="*/ 22 h 130"/>
                <a:gd name="T54" fmla="*/ 65 w 131"/>
                <a:gd name="T55" fmla="*/ 12 h 130"/>
                <a:gd name="T56" fmla="*/ 86 w 131"/>
                <a:gd name="T57" fmla="*/ 4 h 130"/>
                <a:gd name="T58" fmla="*/ 117 w 131"/>
                <a:gd name="T59" fmla="*/ 27 h 130"/>
                <a:gd name="T60" fmla="*/ 131 w 131"/>
                <a:gd name="T61" fmla="*/ 65 h 130"/>
                <a:gd name="T62" fmla="*/ 117 w 131"/>
                <a:gd name="T63" fmla="*/ 104 h 130"/>
                <a:gd name="T64" fmla="*/ 86 w 131"/>
                <a:gd name="T65" fmla="*/ 126 h 130"/>
                <a:gd name="T66" fmla="*/ 45 w 131"/>
                <a:gd name="T67" fmla="*/ 126 h 130"/>
                <a:gd name="T68" fmla="*/ 12 w 131"/>
                <a:gd name="T69" fmla="*/ 104 h 130"/>
                <a:gd name="T70" fmla="*/ 0 w 131"/>
                <a:gd name="T71" fmla="*/ 65 h 130"/>
                <a:gd name="T72" fmla="*/ 12 w 131"/>
                <a:gd name="T73" fmla="*/ 27 h 130"/>
                <a:gd name="T74" fmla="*/ 45 w 131"/>
                <a:gd name="T75" fmla="*/ 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30">
                  <a:moveTo>
                    <a:pt x="51" y="38"/>
                  </a:moveTo>
                  <a:lnTo>
                    <a:pt x="51" y="60"/>
                  </a:lnTo>
                  <a:lnTo>
                    <a:pt x="65" y="60"/>
                  </a:lnTo>
                  <a:lnTo>
                    <a:pt x="68" y="60"/>
                  </a:lnTo>
                  <a:lnTo>
                    <a:pt x="72" y="60"/>
                  </a:lnTo>
                  <a:lnTo>
                    <a:pt x="76" y="59"/>
                  </a:lnTo>
                  <a:lnTo>
                    <a:pt x="78" y="58"/>
                  </a:lnTo>
                  <a:lnTo>
                    <a:pt x="81" y="55"/>
                  </a:lnTo>
                  <a:lnTo>
                    <a:pt x="82" y="53"/>
                  </a:lnTo>
                  <a:lnTo>
                    <a:pt x="83" y="49"/>
                  </a:lnTo>
                  <a:lnTo>
                    <a:pt x="82" y="45"/>
                  </a:lnTo>
                  <a:lnTo>
                    <a:pt x="81" y="43"/>
                  </a:lnTo>
                  <a:lnTo>
                    <a:pt x="78" y="40"/>
                  </a:lnTo>
                  <a:lnTo>
                    <a:pt x="76" y="39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7" y="38"/>
                  </a:lnTo>
                  <a:lnTo>
                    <a:pt x="51" y="38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3"/>
                  </a:lnTo>
                  <a:lnTo>
                    <a:pt x="93" y="39"/>
                  </a:lnTo>
                  <a:lnTo>
                    <a:pt x="95" y="49"/>
                  </a:lnTo>
                  <a:lnTo>
                    <a:pt x="93" y="58"/>
                  </a:lnTo>
                  <a:lnTo>
                    <a:pt x="90" y="64"/>
                  </a:lnTo>
                  <a:lnTo>
                    <a:pt x="83" y="68"/>
                  </a:lnTo>
                  <a:lnTo>
                    <a:pt x="76" y="69"/>
                  </a:lnTo>
                  <a:lnTo>
                    <a:pt x="97" y="103"/>
                  </a:lnTo>
                  <a:lnTo>
                    <a:pt x="83" y="103"/>
                  </a:lnTo>
                  <a:lnTo>
                    <a:pt x="65" y="70"/>
                  </a:lnTo>
                  <a:lnTo>
                    <a:pt x="51" y="70"/>
                  </a:lnTo>
                  <a:lnTo>
                    <a:pt x="51" y="103"/>
                  </a:lnTo>
                  <a:lnTo>
                    <a:pt x="40" y="103"/>
                  </a:lnTo>
                  <a:lnTo>
                    <a:pt x="40" y="28"/>
                  </a:lnTo>
                  <a:close/>
                  <a:moveTo>
                    <a:pt x="65" y="12"/>
                  </a:moveTo>
                  <a:lnTo>
                    <a:pt x="49" y="14"/>
                  </a:lnTo>
                  <a:lnTo>
                    <a:pt x="34" y="22"/>
                  </a:lnTo>
                  <a:lnTo>
                    <a:pt x="22" y="33"/>
                  </a:lnTo>
                  <a:lnTo>
                    <a:pt x="15" y="48"/>
                  </a:lnTo>
                  <a:lnTo>
                    <a:pt x="12" y="65"/>
                  </a:lnTo>
                  <a:lnTo>
                    <a:pt x="15" y="83"/>
                  </a:lnTo>
                  <a:lnTo>
                    <a:pt x="22" y="98"/>
                  </a:lnTo>
                  <a:lnTo>
                    <a:pt x="34" y="109"/>
                  </a:lnTo>
                  <a:lnTo>
                    <a:pt x="49" y="116"/>
                  </a:lnTo>
                  <a:lnTo>
                    <a:pt x="65" y="119"/>
                  </a:lnTo>
                  <a:lnTo>
                    <a:pt x="82" y="116"/>
                  </a:lnTo>
                  <a:lnTo>
                    <a:pt x="96" y="109"/>
                  </a:lnTo>
                  <a:lnTo>
                    <a:pt x="107" y="98"/>
                  </a:lnTo>
                  <a:lnTo>
                    <a:pt x="114" y="83"/>
                  </a:lnTo>
                  <a:lnTo>
                    <a:pt x="117" y="65"/>
                  </a:lnTo>
                  <a:lnTo>
                    <a:pt x="114" y="48"/>
                  </a:lnTo>
                  <a:lnTo>
                    <a:pt x="107" y="33"/>
                  </a:lnTo>
                  <a:lnTo>
                    <a:pt x="96" y="22"/>
                  </a:lnTo>
                  <a:lnTo>
                    <a:pt x="82" y="14"/>
                  </a:lnTo>
                  <a:lnTo>
                    <a:pt x="65" y="12"/>
                  </a:lnTo>
                  <a:close/>
                  <a:moveTo>
                    <a:pt x="65" y="0"/>
                  </a:moveTo>
                  <a:lnTo>
                    <a:pt x="86" y="4"/>
                  </a:lnTo>
                  <a:lnTo>
                    <a:pt x="103" y="13"/>
                  </a:lnTo>
                  <a:lnTo>
                    <a:pt x="117" y="27"/>
                  </a:lnTo>
                  <a:lnTo>
                    <a:pt x="127" y="44"/>
                  </a:lnTo>
                  <a:lnTo>
                    <a:pt x="131" y="65"/>
                  </a:lnTo>
                  <a:lnTo>
                    <a:pt x="127" y="86"/>
                  </a:lnTo>
                  <a:lnTo>
                    <a:pt x="117" y="104"/>
                  </a:lnTo>
                  <a:lnTo>
                    <a:pt x="103" y="118"/>
                  </a:lnTo>
                  <a:lnTo>
                    <a:pt x="86" y="126"/>
                  </a:lnTo>
                  <a:lnTo>
                    <a:pt x="65" y="130"/>
                  </a:lnTo>
                  <a:lnTo>
                    <a:pt x="45" y="126"/>
                  </a:lnTo>
                  <a:lnTo>
                    <a:pt x="27" y="118"/>
                  </a:lnTo>
                  <a:lnTo>
                    <a:pt x="12" y="104"/>
                  </a:lnTo>
                  <a:lnTo>
                    <a:pt x="2" y="86"/>
                  </a:lnTo>
                  <a:lnTo>
                    <a:pt x="0" y="65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7" y="13"/>
                  </a:lnTo>
                  <a:lnTo>
                    <a:pt x="45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6"/>
            <p:cNvSpPr>
              <a:spLocks noEditPoints="1"/>
            </p:cNvSpPr>
            <p:nvPr userDrawn="1"/>
          </p:nvSpPr>
          <p:spPr bwMode="auto">
            <a:xfrm>
              <a:off x="8578850" y="5375275"/>
              <a:ext cx="52388" cy="50800"/>
            </a:xfrm>
            <a:custGeom>
              <a:avLst/>
              <a:gdLst>
                <a:gd name="T0" fmla="*/ 52 w 130"/>
                <a:gd name="T1" fmla="*/ 60 h 129"/>
                <a:gd name="T2" fmla="*/ 69 w 130"/>
                <a:gd name="T3" fmla="*/ 60 h 129"/>
                <a:gd name="T4" fmla="*/ 77 w 130"/>
                <a:gd name="T5" fmla="*/ 59 h 129"/>
                <a:gd name="T6" fmla="*/ 82 w 130"/>
                <a:gd name="T7" fmla="*/ 55 h 129"/>
                <a:gd name="T8" fmla="*/ 83 w 130"/>
                <a:gd name="T9" fmla="*/ 48 h 129"/>
                <a:gd name="T10" fmla="*/ 82 w 130"/>
                <a:gd name="T11" fmla="*/ 42 h 129"/>
                <a:gd name="T12" fmla="*/ 77 w 130"/>
                <a:gd name="T13" fmla="*/ 38 h 129"/>
                <a:gd name="T14" fmla="*/ 70 w 130"/>
                <a:gd name="T15" fmla="*/ 37 h 129"/>
                <a:gd name="T16" fmla="*/ 52 w 130"/>
                <a:gd name="T17" fmla="*/ 37 h 129"/>
                <a:gd name="T18" fmla="*/ 69 w 130"/>
                <a:gd name="T19" fmla="*/ 28 h 129"/>
                <a:gd name="T20" fmla="*/ 89 w 130"/>
                <a:gd name="T21" fmla="*/ 33 h 129"/>
                <a:gd name="T22" fmla="*/ 95 w 130"/>
                <a:gd name="T23" fmla="*/ 49 h 129"/>
                <a:gd name="T24" fmla="*/ 89 w 130"/>
                <a:gd name="T25" fmla="*/ 63 h 129"/>
                <a:gd name="T26" fmla="*/ 75 w 130"/>
                <a:gd name="T27" fmla="*/ 69 h 129"/>
                <a:gd name="T28" fmla="*/ 84 w 130"/>
                <a:gd name="T29" fmla="*/ 101 h 129"/>
                <a:gd name="T30" fmla="*/ 52 w 130"/>
                <a:gd name="T31" fmla="*/ 69 h 129"/>
                <a:gd name="T32" fmla="*/ 41 w 130"/>
                <a:gd name="T33" fmla="*/ 101 h 129"/>
                <a:gd name="T34" fmla="*/ 65 w 130"/>
                <a:gd name="T35" fmla="*/ 10 h 129"/>
                <a:gd name="T36" fmla="*/ 34 w 130"/>
                <a:gd name="T37" fmla="*/ 20 h 129"/>
                <a:gd name="T38" fmla="*/ 16 w 130"/>
                <a:gd name="T39" fmla="*/ 47 h 129"/>
                <a:gd name="T40" fmla="*/ 16 w 130"/>
                <a:gd name="T41" fmla="*/ 81 h 129"/>
                <a:gd name="T42" fmla="*/ 34 w 130"/>
                <a:gd name="T43" fmla="*/ 108 h 129"/>
                <a:gd name="T44" fmla="*/ 65 w 130"/>
                <a:gd name="T45" fmla="*/ 119 h 129"/>
                <a:gd name="T46" fmla="*/ 97 w 130"/>
                <a:gd name="T47" fmla="*/ 108 h 129"/>
                <a:gd name="T48" fmla="*/ 115 w 130"/>
                <a:gd name="T49" fmla="*/ 81 h 129"/>
                <a:gd name="T50" fmla="*/ 115 w 130"/>
                <a:gd name="T51" fmla="*/ 47 h 129"/>
                <a:gd name="T52" fmla="*/ 97 w 130"/>
                <a:gd name="T53" fmla="*/ 20 h 129"/>
                <a:gd name="T54" fmla="*/ 65 w 130"/>
                <a:gd name="T55" fmla="*/ 10 h 129"/>
                <a:gd name="T56" fmla="*/ 85 w 130"/>
                <a:gd name="T57" fmla="*/ 3 h 129"/>
                <a:gd name="T58" fmla="*/ 118 w 130"/>
                <a:gd name="T59" fmla="*/ 25 h 129"/>
                <a:gd name="T60" fmla="*/ 130 w 130"/>
                <a:gd name="T61" fmla="*/ 64 h 129"/>
                <a:gd name="T62" fmla="*/ 118 w 130"/>
                <a:gd name="T63" fmla="*/ 103 h 129"/>
                <a:gd name="T64" fmla="*/ 85 w 130"/>
                <a:gd name="T65" fmla="*/ 126 h 129"/>
                <a:gd name="T66" fmla="*/ 46 w 130"/>
                <a:gd name="T67" fmla="*/ 126 h 129"/>
                <a:gd name="T68" fmla="*/ 13 w 130"/>
                <a:gd name="T69" fmla="*/ 103 h 129"/>
                <a:gd name="T70" fmla="*/ 0 w 130"/>
                <a:gd name="T71" fmla="*/ 64 h 129"/>
                <a:gd name="T72" fmla="*/ 13 w 130"/>
                <a:gd name="T73" fmla="*/ 25 h 129"/>
                <a:gd name="T74" fmla="*/ 46 w 130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8"/>
                  </a:lnTo>
                  <a:lnTo>
                    <a:pt x="82" y="55"/>
                  </a:lnTo>
                  <a:lnTo>
                    <a:pt x="83" y="51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0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89" y="63"/>
                  </a:lnTo>
                  <a:lnTo>
                    <a:pt x="83" y="66"/>
                  </a:lnTo>
                  <a:lnTo>
                    <a:pt x="75" y="69"/>
                  </a:lnTo>
                  <a:lnTo>
                    <a:pt x="97" y="101"/>
                  </a:lnTo>
                  <a:lnTo>
                    <a:pt x="84" y="101"/>
                  </a:lnTo>
                  <a:lnTo>
                    <a:pt x="64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5" y="10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6" y="47"/>
                  </a:lnTo>
                  <a:lnTo>
                    <a:pt x="13" y="64"/>
                  </a:lnTo>
                  <a:lnTo>
                    <a:pt x="16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8" y="115"/>
                  </a:lnTo>
                  <a:lnTo>
                    <a:pt x="65" y="119"/>
                  </a:lnTo>
                  <a:lnTo>
                    <a:pt x="82" y="115"/>
                  </a:lnTo>
                  <a:lnTo>
                    <a:pt x="97" y="108"/>
                  </a:lnTo>
                  <a:lnTo>
                    <a:pt x="108" y="96"/>
                  </a:lnTo>
                  <a:lnTo>
                    <a:pt x="115" y="81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8" y="33"/>
                  </a:lnTo>
                  <a:lnTo>
                    <a:pt x="97" y="20"/>
                  </a:lnTo>
                  <a:lnTo>
                    <a:pt x="82" y="13"/>
                  </a:lnTo>
                  <a:lnTo>
                    <a:pt x="65" y="10"/>
                  </a:lnTo>
                  <a:close/>
                  <a:moveTo>
                    <a:pt x="65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8" y="44"/>
                  </a:lnTo>
                  <a:lnTo>
                    <a:pt x="130" y="64"/>
                  </a:lnTo>
                  <a:lnTo>
                    <a:pt x="128" y="85"/>
                  </a:lnTo>
                  <a:lnTo>
                    <a:pt x="118" y="103"/>
                  </a:lnTo>
                  <a:lnTo>
                    <a:pt x="104" y="116"/>
                  </a:lnTo>
                  <a:lnTo>
                    <a:pt x="85" y="126"/>
                  </a:lnTo>
                  <a:lnTo>
                    <a:pt x="65" y="129"/>
                  </a:lnTo>
                  <a:lnTo>
                    <a:pt x="46" y="126"/>
                  </a:lnTo>
                  <a:lnTo>
                    <a:pt x="27" y="116"/>
                  </a:lnTo>
                  <a:lnTo>
                    <a:pt x="13" y="103"/>
                  </a:lnTo>
                  <a:lnTo>
                    <a:pt x="3" y="8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7494588" y="5375275"/>
              <a:ext cx="52388" cy="50800"/>
            </a:xfrm>
            <a:custGeom>
              <a:avLst/>
              <a:gdLst>
                <a:gd name="T0" fmla="*/ 52 w 131"/>
                <a:gd name="T1" fmla="*/ 60 h 129"/>
                <a:gd name="T2" fmla="*/ 70 w 131"/>
                <a:gd name="T3" fmla="*/ 60 h 129"/>
                <a:gd name="T4" fmla="*/ 76 w 131"/>
                <a:gd name="T5" fmla="*/ 59 h 129"/>
                <a:gd name="T6" fmla="*/ 81 w 131"/>
                <a:gd name="T7" fmla="*/ 55 h 129"/>
                <a:gd name="T8" fmla="*/ 84 w 131"/>
                <a:gd name="T9" fmla="*/ 48 h 129"/>
                <a:gd name="T10" fmla="*/ 81 w 131"/>
                <a:gd name="T11" fmla="*/ 42 h 129"/>
                <a:gd name="T12" fmla="*/ 77 w 131"/>
                <a:gd name="T13" fmla="*/ 38 h 129"/>
                <a:gd name="T14" fmla="*/ 71 w 131"/>
                <a:gd name="T15" fmla="*/ 37 h 129"/>
                <a:gd name="T16" fmla="*/ 52 w 131"/>
                <a:gd name="T17" fmla="*/ 37 h 129"/>
                <a:gd name="T18" fmla="*/ 69 w 131"/>
                <a:gd name="T19" fmla="*/ 28 h 129"/>
                <a:gd name="T20" fmla="*/ 89 w 131"/>
                <a:gd name="T21" fmla="*/ 33 h 129"/>
                <a:gd name="T22" fmla="*/ 95 w 131"/>
                <a:gd name="T23" fmla="*/ 49 h 129"/>
                <a:gd name="T24" fmla="*/ 90 w 131"/>
                <a:gd name="T25" fmla="*/ 63 h 129"/>
                <a:gd name="T26" fmla="*/ 76 w 131"/>
                <a:gd name="T27" fmla="*/ 69 h 129"/>
                <a:gd name="T28" fmla="*/ 85 w 131"/>
                <a:gd name="T29" fmla="*/ 101 h 129"/>
                <a:gd name="T30" fmla="*/ 52 w 131"/>
                <a:gd name="T31" fmla="*/ 69 h 129"/>
                <a:gd name="T32" fmla="*/ 41 w 131"/>
                <a:gd name="T33" fmla="*/ 101 h 129"/>
                <a:gd name="T34" fmla="*/ 66 w 131"/>
                <a:gd name="T35" fmla="*/ 10 h 129"/>
                <a:gd name="T36" fmla="*/ 34 w 131"/>
                <a:gd name="T37" fmla="*/ 20 h 129"/>
                <a:gd name="T38" fmla="*/ 15 w 131"/>
                <a:gd name="T39" fmla="*/ 47 h 129"/>
                <a:gd name="T40" fmla="*/ 15 w 131"/>
                <a:gd name="T41" fmla="*/ 81 h 129"/>
                <a:gd name="T42" fmla="*/ 34 w 131"/>
                <a:gd name="T43" fmla="*/ 108 h 129"/>
                <a:gd name="T44" fmla="*/ 66 w 131"/>
                <a:gd name="T45" fmla="*/ 119 h 129"/>
                <a:gd name="T46" fmla="*/ 96 w 131"/>
                <a:gd name="T47" fmla="*/ 108 h 129"/>
                <a:gd name="T48" fmla="*/ 115 w 131"/>
                <a:gd name="T49" fmla="*/ 81 h 129"/>
                <a:gd name="T50" fmla="*/ 115 w 131"/>
                <a:gd name="T51" fmla="*/ 47 h 129"/>
                <a:gd name="T52" fmla="*/ 96 w 131"/>
                <a:gd name="T53" fmla="*/ 20 h 129"/>
                <a:gd name="T54" fmla="*/ 66 w 131"/>
                <a:gd name="T55" fmla="*/ 10 h 129"/>
                <a:gd name="T56" fmla="*/ 86 w 131"/>
                <a:gd name="T57" fmla="*/ 3 h 129"/>
                <a:gd name="T58" fmla="*/ 118 w 131"/>
                <a:gd name="T59" fmla="*/ 25 h 129"/>
                <a:gd name="T60" fmla="*/ 131 w 131"/>
                <a:gd name="T61" fmla="*/ 64 h 129"/>
                <a:gd name="T62" fmla="*/ 118 w 131"/>
                <a:gd name="T63" fmla="*/ 103 h 129"/>
                <a:gd name="T64" fmla="*/ 86 w 131"/>
                <a:gd name="T65" fmla="*/ 126 h 129"/>
                <a:gd name="T66" fmla="*/ 45 w 131"/>
                <a:gd name="T67" fmla="*/ 126 h 129"/>
                <a:gd name="T68" fmla="*/ 13 w 131"/>
                <a:gd name="T69" fmla="*/ 103 h 129"/>
                <a:gd name="T70" fmla="*/ 0 w 131"/>
                <a:gd name="T71" fmla="*/ 64 h 129"/>
                <a:gd name="T72" fmla="*/ 13 w 131"/>
                <a:gd name="T73" fmla="*/ 25 h 129"/>
                <a:gd name="T74" fmla="*/ 45 w 131"/>
                <a:gd name="T75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1" h="129">
                  <a:moveTo>
                    <a:pt x="52" y="37"/>
                  </a:moveTo>
                  <a:lnTo>
                    <a:pt x="52" y="60"/>
                  </a:lnTo>
                  <a:lnTo>
                    <a:pt x="65" y="60"/>
                  </a:lnTo>
                  <a:lnTo>
                    <a:pt x="70" y="60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80" y="58"/>
                  </a:lnTo>
                  <a:lnTo>
                    <a:pt x="81" y="55"/>
                  </a:lnTo>
                  <a:lnTo>
                    <a:pt x="82" y="51"/>
                  </a:lnTo>
                  <a:lnTo>
                    <a:pt x="84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80" y="39"/>
                  </a:lnTo>
                  <a:lnTo>
                    <a:pt x="77" y="38"/>
                  </a:lnTo>
                  <a:lnTo>
                    <a:pt x="74" y="38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2" y="37"/>
                  </a:lnTo>
                  <a:close/>
                  <a:moveTo>
                    <a:pt x="41" y="28"/>
                  </a:moveTo>
                  <a:lnTo>
                    <a:pt x="69" y="28"/>
                  </a:lnTo>
                  <a:lnTo>
                    <a:pt x="80" y="29"/>
                  </a:lnTo>
                  <a:lnTo>
                    <a:pt x="89" y="33"/>
                  </a:lnTo>
                  <a:lnTo>
                    <a:pt x="94" y="39"/>
                  </a:lnTo>
                  <a:lnTo>
                    <a:pt x="95" y="49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4" y="66"/>
                  </a:lnTo>
                  <a:lnTo>
                    <a:pt x="76" y="69"/>
                  </a:lnTo>
                  <a:lnTo>
                    <a:pt x="97" y="101"/>
                  </a:lnTo>
                  <a:lnTo>
                    <a:pt x="85" y="101"/>
                  </a:lnTo>
                  <a:lnTo>
                    <a:pt x="65" y="69"/>
                  </a:lnTo>
                  <a:lnTo>
                    <a:pt x="52" y="69"/>
                  </a:lnTo>
                  <a:lnTo>
                    <a:pt x="52" y="101"/>
                  </a:lnTo>
                  <a:lnTo>
                    <a:pt x="41" y="101"/>
                  </a:lnTo>
                  <a:lnTo>
                    <a:pt x="41" y="28"/>
                  </a:lnTo>
                  <a:close/>
                  <a:moveTo>
                    <a:pt x="66" y="10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3"/>
                  </a:lnTo>
                  <a:lnTo>
                    <a:pt x="15" y="47"/>
                  </a:lnTo>
                  <a:lnTo>
                    <a:pt x="13" y="64"/>
                  </a:lnTo>
                  <a:lnTo>
                    <a:pt x="15" y="81"/>
                  </a:lnTo>
                  <a:lnTo>
                    <a:pt x="23" y="96"/>
                  </a:lnTo>
                  <a:lnTo>
                    <a:pt x="34" y="108"/>
                  </a:lnTo>
                  <a:lnTo>
                    <a:pt x="49" y="115"/>
                  </a:lnTo>
                  <a:lnTo>
                    <a:pt x="66" y="119"/>
                  </a:lnTo>
                  <a:lnTo>
                    <a:pt x="82" y="115"/>
                  </a:lnTo>
                  <a:lnTo>
                    <a:pt x="96" y="108"/>
                  </a:lnTo>
                  <a:lnTo>
                    <a:pt x="107" y="96"/>
                  </a:lnTo>
                  <a:lnTo>
                    <a:pt x="115" y="81"/>
                  </a:lnTo>
                  <a:lnTo>
                    <a:pt x="117" y="64"/>
                  </a:lnTo>
                  <a:lnTo>
                    <a:pt x="115" y="47"/>
                  </a:lnTo>
                  <a:lnTo>
                    <a:pt x="107" y="33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0"/>
                  </a:lnTo>
                  <a:close/>
                  <a:moveTo>
                    <a:pt x="66" y="0"/>
                  </a:moveTo>
                  <a:lnTo>
                    <a:pt x="86" y="3"/>
                  </a:lnTo>
                  <a:lnTo>
                    <a:pt x="103" y="12"/>
                  </a:lnTo>
                  <a:lnTo>
                    <a:pt x="118" y="25"/>
                  </a:lnTo>
                  <a:lnTo>
                    <a:pt x="127" y="44"/>
                  </a:lnTo>
                  <a:lnTo>
                    <a:pt x="131" y="64"/>
                  </a:lnTo>
                  <a:lnTo>
                    <a:pt x="127" y="85"/>
                  </a:lnTo>
                  <a:lnTo>
                    <a:pt x="118" y="103"/>
                  </a:lnTo>
                  <a:lnTo>
                    <a:pt x="103" y="116"/>
                  </a:lnTo>
                  <a:lnTo>
                    <a:pt x="86" y="126"/>
                  </a:lnTo>
                  <a:lnTo>
                    <a:pt x="66" y="129"/>
                  </a:lnTo>
                  <a:lnTo>
                    <a:pt x="45" y="126"/>
                  </a:lnTo>
                  <a:lnTo>
                    <a:pt x="28" y="116"/>
                  </a:lnTo>
                  <a:lnTo>
                    <a:pt x="13" y="103"/>
                  </a:lnTo>
                  <a:lnTo>
                    <a:pt x="4" y="85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5"/>
                  </a:lnTo>
                  <a:lnTo>
                    <a:pt x="28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Line 28"/>
            <p:cNvSpPr>
              <a:spLocks noChangeShapeType="1"/>
            </p:cNvSpPr>
            <p:nvPr userDrawn="1"/>
          </p:nvSpPr>
          <p:spPr bwMode="auto">
            <a:xfrm>
              <a:off x="7548563" y="5530850"/>
              <a:ext cx="1052513" cy="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6630522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4840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43434542"/>
      </p:ext>
    </p:extLst>
  </p:cSld>
  <p:clrMapOvr>
    <a:masterClrMapping/>
  </p:clrMapOvr>
  <p:transition>
    <p:fade/>
  </p:transition>
  <p:hf sldNum="0"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237113" y="6353580"/>
            <a:ext cx="702523" cy="294037"/>
            <a:chOff x="6145213" y="4384676"/>
            <a:chExt cx="1582738" cy="649287"/>
          </a:xfrm>
          <a:solidFill>
            <a:srgbClr val="262626"/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02136545"/>
      </p:ext>
    </p:extLst>
  </p:cSld>
  <p:clrMapOvr>
    <a:masterClrMapping/>
  </p:clrMapOvr>
  <p:transition>
    <p:fade/>
  </p:transition>
  <p:hf sldNum="0"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7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00A3FA1-1BF2-65F9-5109-55FD1B2F80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58625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FE039B1-2175-37E9-D100-9E38E4153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74652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C0EE41D-FB32-4E11-7DAE-ECB14677C4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5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EE2AEC91-E4F7-62BD-0A57-7FD394334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356" y="5283200"/>
            <a:ext cx="7500504" cy="530104"/>
          </a:xfrm>
        </p:spPr>
        <p:txBody>
          <a:bodyPr anchor="ctr">
            <a:normAutofit/>
          </a:bodyPr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0068" y="5813305"/>
            <a:ext cx="6374793" cy="10446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77667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3408-9362-EC46-8776-E9E810266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9DADF-D9E6-A04F-8A80-7622E2E18903}"/>
              </a:ext>
            </a:extLst>
          </p:cNvPr>
          <p:cNvSpPr/>
          <p:nvPr userDrawn="1"/>
        </p:nvSpPr>
        <p:spPr>
          <a:xfrm>
            <a:off x="2083293" y="0"/>
            <a:ext cx="101087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2486" y="365127"/>
            <a:ext cx="8859913" cy="2801656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486" y="3402108"/>
            <a:ext cx="8859913" cy="2774857"/>
          </a:xfrm>
        </p:spPr>
        <p:txBody>
          <a:bodyPr/>
          <a:lstStyle>
            <a:lvl1pPr marL="457189" indent="-446606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1pPr>
            <a:lvl2pPr marL="514338" indent="-201608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2pPr>
            <a:lvl3pPr marL="747695" indent="-233357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3pPr>
            <a:lvl4pPr marL="974701" indent="-233357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4pPr>
            <a:lvl5pPr marL="1201709" indent="-227008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5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CF86AEA-23B8-D847-A3D2-25B6A12213D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0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81668"/>
            <a:ext cx="10515600" cy="46952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68406" y="6356351"/>
            <a:ext cx="16056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>
                <a:solidFill>
                  <a:schemeClr val="tx1"/>
                </a:solidFill>
              </a:defRPr>
            </a:lvl1pPr>
          </a:lstStyle>
          <a:p>
            <a:fld id="{A39D7527-A277-E24D-9A56-20081ADC979C}" type="datetime1">
              <a:rPr lang="en-US" smtClean="0"/>
              <a:pPr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4027" y="6356351"/>
            <a:ext cx="40837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>
                <a:solidFill>
                  <a:schemeClr val="tx1"/>
                </a:solidFill>
              </a:defRPr>
            </a:lvl1pPr>
          </a:lstStyle>
          <a:p>
            <a:fld id="{EB4FF9C4-EEBF-D24D-8A4E-C0B9CCE3F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10">
          <p15:clr>
            <a:srgbClr val="F26B43"/>
          </p15:clr>
        </p15:guide>
        <p15:guide id="2" pos="5472">
          <p15:clr>
            <a:srgbClr val="F26B43"/>
          </p15:clr>
        </p15:guide>
        <p15:guide id="3" pos="504">
          <p15:clr>
            <a:srgbClr val="F26B43"/>
          </p15:clr>
        </p15:guide>
        <p15:guide id="4" pos="3054">
          <p15:clr>
            <a:srgbClr val="F26B43"/>
          </p15:clr>
        </p15:guide>
        <p15:guide id="5" pos="3198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CF86AEA-23B8-D847-A3D2-25B6A12213D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0"/>
            <a:ext cx="121793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1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81669"/>
            <a:ext cx="10515600" cy="46952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68407" y="6356352"/>
            <a:ext cx="160562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2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4028" y="6356352"/>
            <a:ext cx="40837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="1">
                <a:solidFill>
                  <a:schemeClr val="tx1"/>
                </a:solidFill>
              </a:defRPr>
            </a:lvl1pPr>
          </a:lstStyle>
          <a:p>
            <a:fld id="{EB4FF9C4-EEBF-D24D-8A4E-C0B9CCE3F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10">
          <p15:clr>
            <a:srgbClr val="F26B43"/>
          </p15:clr>
        </p15:guide>
        <p15:guide id="2" pos="5472">
          <p15:clr>
            <a:srgbClr val="F26B43"/>
          </p15:clr>
        </p15:guide>
        <p15:guide id="3" pos="504">
          <p15:clr>
            <a:srgbClr val="F26B43"/>
          </p15:clr>
        </p15:guide>
        <p15:guide id="4" pos="3054">
          <p15:clr>
            <a:srgbClr val="F26B43"/>
          </p15:clr>
        </p15:guide>
        <p15:guide id="5" pos="3198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234397" y="6353580"/>
            <a:ext cx="702523" cy="294037"/>
            <a:chOff x="6145213" y="4384676"/>
            <a:chExt cx="1582738" cy="649287"/>
          </a:xfrm>
          <a:solidFill>
            <a:schemeClr val="tx2"/>
          </a:solidFill>
        </p:grpSpPr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2"/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5152" y="256032"/>
            <a:ext cx="10521696" cy="6096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152" y="1353312"/>
            <a:ext cx="10521696" cy="48524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486400" y="6416784"/>
            <a:ext cx="1219200" cy="230832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182875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4413504" y="6645165"/>
            <a:ext cx="33528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1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11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ransition>
    <p:fade/>
  </p:transition>
  <p:hf sldNum="0" hdr="0" ftr="0"/>
  <p:txStyles>
    <p:titleStyle>
      <a:lvl1pPr algn="ctr" defTabSz="182875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365751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1"/>
        </a:buClr>
        <a:buSzPct val="80000"/>
        <a:buFont typeface="Arial" pitchFamily="34" charset="0"/>
        <a:buChar char="•"/>
        <a:defRPr sz="20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51" indent="-182875" algn="l" defTabSz="365751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tabLst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48626" indent="-182875" algn="l" defTabSz="365751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31502" indent="-182875" algn="l" defTabSz="365751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377" indent="-182875" algn="l" defTabSz="365751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53" indent="-182875" algn="l" defTabSz="3657509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28" indent="-182875" algn="l" defTabSz="3657509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03" indent="-182875" algn="l" defTabSz="914377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879" indent="-182875" algn="l" defTabSz="365751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inc.org/" TargetMode="External"/><Relationship Id="rId7" Type="http://schemas.openxmlformats.org/officeDocument/2006/relationships/hyperlink" Target="https://ncithesaurus.nci.nih.gov/ncitbrowser/ConceptReport.jsp?dictionary=NCI_Thesaurus&amp;version=22.03d&amp;ns=ncit&amp;code=C48208" TargetMode="External"/><Relationship Id="rId2" Type="http://schemas.openxmlformats.org/officeDocument/2006/relationships/hyperlink" Target="https://ncithesaurus.nci.nih.gov/ncitbrowser/ConceptReport.jsp?dictionary=NCI_Thesaurus&amp;version=22.03d&amp;ns=ncit&amp;code=C164634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ncithesaurus.nci.nih.gov/ncitbrowser/ConceptReport.jsp?dictionary=NCI_Thesaurus&amp;version=22.03d&amp;ns=ncit&amp;code=C81328" TargetMode="External"/><Relationship Id="rId5" Type="http://schemas.openxmlformats.org/officeDocument/2006/relationships/hyperlink" Target="https://ncithesaurus.nci.nih.gov/ncitbrowser/ConceptReport.jsp?dictionary=NCI_Thesaurus&amp;version=22.03d&amp;ns=ncit&amp;code=C168688" TargetMode="External"/><Relationship Id="rId4" Type="http://schemas.openxmlformats.org/officeDocument/2006/relationships/hyperlink" Target="https://ncithesaurus.nci.nih.gov/ncitbrowser/ConceptReport.jsp?dictionary=NCI_Thesaurus&amp;version=22.03d&amp;ns=ncit&amp;code=C17352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cithesaurus.nci.nih.gov/ncitbrowser/ConceptReport.jsp?dictionary=NCI_Thesaurus&amp;version=22.03d&amp;ns=ncit&amp;code=C164634" TargetMode="External"/><Relationship Id="rId7" Type="http://schemas.openxmlformats.org/officeDocument/2006/relationships/hyperlink" Target="https://ncithesaurus.nci.nih.gov/ncitbrowser/ConceptReport.jsp?dictionary=NCI_Thesaurus&amp;version=22.03d&amp;ns=ncit&amp;code=C48208" TargetMode="External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ncithesaurus.nci.nih.gov/ncitbrowser/ConceptReport.jsp?dictionary=NCI_Thesaurus&amp;version=22.03d&amp;ns=ncit&amp;code=C81328" TargetMode="External"/><Relationship Id="rId5" Type="http://schemas.openxmlformats.org/officeDocument/2006/relationships/hyperlink" Target="https://ncithesaurus.nci.nih.gov/ncitbrowser/ConceptReport.jsp?dictionary=NCI_Thesaurus&amp;version=22.03d&amp;ns=ncit&amp;code=C168688" TargetMode="External"/><Relationship Id="rId4" Type="http://schemas.openxmlformats.org/officeDocument/2006/relationships/hyperlink" Target="https://ncithesaurus.nci.nih.gov/ncitbrowser/ConceptReport.jsp?dictionary=NCI_Thesaurus&amp;version=22.03d&amp;ns=ncit&amp;code=C173522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ncithesaurus.nci.nih.gov/ncitbrowser/ConceptReport.jsp?dictionary=NCI_Thesaurus&amp;version=22.03d&amp;ns=ncit&amp;code=C164634" TargetMode="Externa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9122-6B07-8134-33D2-23DD289E6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2667" dirty="0">
                <a:latin typeface="Calibri" panose="020F0502020204030204" pitchFamily="34" charset="0"/>
              </a:rPr>
            </a:br>
            <a:r>
              <a:rPr lang="en-US" sz="2667" dirty="0">
                <a:latin typeface="Calibri" panose="020F0502020204030204" pitchFamily="34" charset="0"/>
              </a:rPr>
              <a:t>CDISC Biomedical Concepts</a:t>
            </a:r>
            <a:br>
              <a:rPr lang="en-US" sz="2667" dirty="0">
                <a:latin typeface="Calibri" panose="020F0502020204030204" pitchFamily="34" charset="0"/>
              </a:rPr>
            </a:br>
            <a:r>
              <a:rPr lang="en-US" sz="1600" dirty="0"/>
              <a:t>Conceptual &amp; Operational Standards Metadata Services (</a:t>
            </a:r>
            <a:r>
              <a:rPr lang="en-US" sz="1600" dirty="0" err="1"/>
              <a:t>COSMoS</a:t>
            </a:r>
            <a:r>
              <a:rPr lang="en-US" sz="1600" dirty="0"/>
              <a:t>)</a:t>
            </a:r>
            <a:br>
              <a:rPr lang="en-US" sz="2133" dirty="0"/>
            </a:br>
            <a:br>
              <a:rPr lang="en-US" sz="2667" dirty="0">
                <a:latin typeface="Calibri" panose="020F0502020204030204" pitchFamily="34" charset="0"/>
              </a:rPr>
            </a:br>
            <a:endParaRPr lang="en-GB" sz="2667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46FF5-AB1C-E7B5-4A57-A7FFC9008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Linda Lander, CDISC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904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10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EBE45-97D2-4C8F-39AE-B4A0D61A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52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CDISC Biomedical Concepts and </a:t>
            </a:r>
            <a:br>
              <a:rPr lang="en-US" dirty="0"/>
            </a:br>
            <a:r>
              <a:rPr lang="en-US" dirty="0"/>
              <a:t>SDTM Dataset Specializations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214E05D4-75D8-95DF-630F-1A1CF301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994118"/>
            <a:ext cx="11169657" cy="53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5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CDISC Biomedical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09" y="1295109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133" b="1" dirty="0"/>
              <a:t>Conceptual BC Curation Principles:</a:t>
            </a:r>
            <a:endParaRPr lang="en-US" sz="2133" dirty="0"/>
          </a:p>
          <a:p>
            <a:r>
              <a:rPr lang="en-US" sz="2133" dirty="0"/>
              <a:t>Standards agnostic – rooted in NCI-EVS definition</a:t>
            </a:r>
          </a:p>
          <a:p>
            <a:r>
              <a:rPr lang="en-US" sz="2133" dirty="0"/>
              <a:t>Encourage semantics while avoiding tedious debate</a:t>
            </a:r>
          </a:p>
          <a:p>
            <a:r>
              <a:rPr lang="en-US" sz="2133" dirty="0"/>
              <a:t>May include hierarchy (parent/child relationships) if deemed helpful</a:t>
            </a:r>
          </a:p>
          <a:p>
            <a:r>
              <a:rPr lang="en-US" sz="2133" dirty="0"/>
              <a:t>BC consists of one or more Data Element Concepts (DEC) as defined in the ISO 11179 standard</a:t>
            </a:r>
          </a:p>
          <a:p>
            <a:r>
              <a:rPr lang="en-US" sz="2133" dirty="0"/>
              <a:t>BC may be associated with other Coding Systems, e.g., LOINC</a:t>
            </a:r>
          </a:p>
          <a:p>
            <a:pPr marL="0" indent="0">
              <a:buNone/>
            </a:pPr>
            <a:endParaRPr lang="en-US" sz="2133" dirty="0"/>
          </a:p>
          <a:p>
            <a:endParaRPr lang="en-US" sz="2133" dirty="0"/>
          </a:p>
          <a:p>
            <a:pPr marL="0" indent="0">
              <a:buNone/>
            </a:pPr>
            <a:endParaRPr lang="en-US" sz="2133" b="1" dirty="0"/>
          </a:p>
          <a:p>
            <a:pPr marL="0" indent="0">
              <a:buNone/>
            </a:pPr>
            <a:endParaRPr lang="en-US" sz="2133" dirty="0"/>
          </a:p>
          <a:p>
            <a:pPr marL="457178" indent="-457178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5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D2D8FBD-A9CF-D45B-5C07-1120F86AB1D2}"/>
              </a:ext>
            </a:extLst>
          </p:cNvPr>
          <p:cNvGraphicFramePr>
            <a:graphicFrameLocks noGrp="1"/>
          </p:cNvGraphicFramePr>
          <p:nvPr/>
        </p:nvGraphicFramePr>
        <p:xfrm>
          <a:off x="700161" y="1831375"/>
          <a:ext cx="11458665" cy="3619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173">
                  <a:extLst>
                    <a:ext uri="{9D8B030D-6E8A-4147-A177-3AD203B41FA5}">
                      <a16:colId xmlns:a16="http://schemas.microsoft.com/office/drawing/2014/main" val="2428341455"/>
                    </a:ext>
                  </a:extLst>
                </a:gridCol>
                <a:gridCol w="972275">
                  <a:extLst>
                    <a:ext uri="{9D8B030D-6E8A-4147-A177-3AD203B41FA5}">
                      <a16:colId xmlns:a16="http://schemas.microsoft.com/office/drawing/2014/main" val="3833791255"/>
                    </a:ext>
                  </a:extLst>
                </a:gridCol>
                <a:gridCol w="506367">
                  <a:extLst>
                    <a:ext uri="{9D8B030D-6E8A-4147-A177-3AD203B41FA5}">
                      <a16:colId xmlns:a16="http://schemas.microsoft.com/office/drawing/2014/main" val="3605754293"/>
                    </a:ext>
                  </a:extLst>
                </a:gridCol>
                <a:gridCol w="606681">
                  <a:extLst>
                    <a:ext uri="{9D8B030D-6E8A-4147-A177-3AD203B41FA5}">
                      <a16:colId xmlns:a16="http://schemas.microsoft.com/office/drawing/2014/main" val="2645151988"/>
                    </a:ext>
                  </a:extLst>
                </a:gridCol>
                <a:gridCol w="389703">
                  <a:extLst>
                    <a:ext uri="{9D8B030D-6E8A-4147-A177-3AD203B41FA5}">
                      <a16:colId xmlns:a16="http://schemas.microsoft.com/office/drawing/2014/main" val="516561830"/>
                    </a:ext>
                  </a:extLst>
                </a:gridCol>
                <a:gridCol w="553687">
                  <a:extLst>
                    <a:ext uri="{9D8B030D-6E8A-4147-A177-3AD203B41FA5}">
                      <a16:colId xmlns:a16="http://schemas.microsoft.com/office/drawing/2014/main" val="66357912"/>
                    </a:ext>
                  </a:extLst>
                </a:gridCol>
                <a:gridCol w="655899">
                  <a:extLst>
                    <a:ext uri="{9D8B030D-6E8A-4147-A177-3AD203B41FA5}">
                      <a16:colId xmlns:a16="http://schemas.microsoft.com/office/drawing/2014/main" val="942924964"/>
                    </a:ext>
                  </a:extLst>
                </a:gridCol>
                <a:gridCol w="755907">
                  <a:extLst>
                    <a:ext uri="{9D8B030D-6E8A-4147-A177-3AD203B41FA5}">
                      <a16:colId xmlns:a16="http://schemas.microsoft.com/office/drawing/2014/main" val="131968263"/>
                    </a:ext>
                  </a:extLst>
                </a:gridCol>
                <a:gridCol w="1952571">
                  <a:extLst>
                    <a:ext uri="{9D8B030D-6E8A-4147-A177-3AD203B41FA5}">
                      <a16:colId xmlns:a16="http://schemas.microsoft.com/office/drawing/2014/main" val="1940043934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3722232662"/>
                    </a:ext>
                  </a:extLst>
                </a:gridCol>
                <a:gridCol w="451413">
                  <a:extLst>
                    <a:ext uri="{9D8B030D-6E8A-4147-A177-3AD203B41FA5}">
                      <a16:colId xmlns:a16="http://schemas.microsoft.com/office/drawing/2014/main" val="3724667715"/>
                    </a:ext>
                  </a:extLst>
                </a:gridCol>
                <a:gridCol w="528895">
                  <a:extLst>
                    <a:ext uri="{9D8B030D-6E8A-4147-A177-3AD203B41FA5}">
                      <a16:colId xmlns:a16="http://schemas.microsoft.com/office/drawing/2014/main" val="2179705756"/>
                    </a:ext>
                  </a:extLst>
                </a:gridCol>
                <a:gridCol w="606681">
                  <a:extLst>
                    <a:ext uri="{9D8B030D-6E8A-4147-A177-3AD203B41FA5}">
                      <a16:colId xmlns:a16="http://schemas.microsoft.com/office/drawing/2014/main" val="2019616687"/>
                    </a:ext>
                  </a:extLst>
                </a:gridCol>
                <a:gridCol w="607233">
                  <a:extLst>
                    <a:ext uri="{9D8B030D-6E8A-4147-A177-3AD203B41FA5}">
                      <a16:colId xmlns:a16="http://schemas.microsoft.com/office/drawing/2014/main" val="848913705"/>
                    </a:ext>
                  </a:extLst>
                </a:gridCol>
                <a:gridCol w="876929">
                  <a:extLst>
                    <a:ext uri="{9D8B030D-6E8A-4147-A177-3AD203B41FA5}">
                      <a16:colId xmlns:a16="http://schemas.microsoft.com/office/drawing/2014/main" val="3319121986"/>
                    </a:ext>
                  </a:extLst>
                </a:gridCol>
                <a:gridCol w="420547">
                  <a:extLst>
                    <a:ext uri="{9D8B030D-6E8A-4147-A177-3AD203B41FA5}">
                      <a16:colId xmlns:a16="http://schemas.microsoft.com/office/drawing/2014/main" val="312849879"/>
                    </a:ext>
                  </a:extLst>
                </a:gridCol>
                <a:gridCol w="738464">
                  <a:extLst>
                    <a:ext uri="{9D8B030D-6E8A-4147-A177-3AD203B41FA5}">
                      <a16:colId xmlns:a16="http://schemas.microsoft.com/office/drawing/2014/main" val="2175124523"/>
                    </a:ext>
                  </a:extLst>
                </a:gridCol>
              </a:tblGrid>
              <a:tr h="3527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package_date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bc_categories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bc_id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ncit_code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parent_bc_id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short_name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synonyms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result_scales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definition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system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system_name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code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dec_id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ncit_dec_code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dec_label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data_type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 err="1">
                          <a:effectLst/>
                        </a:rPr>
                        <a:t>example_set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extLst>
                  <a:ext uri="{0D108BD9-81ED-4DB2-BD59-A6C34878D82A}">
                    <a16:rowId xmlns:a16="http://schemas.microsoft.com/office/drawing/2014/main" val="2502304040"/>
                  </a:ext>
                </a:extLst>
              </a:tr>
              <a:tr h="5143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2022-10-26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Vital Signs; Body Measurements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Body 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Quantitative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vertical measurement or distance from the base to the top of a subject or participant.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3"/>
                        </a:rPr>
                        <a:t>http://loinc.org/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LOINC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8302-2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extLst>
                  <a:ext uri="{0D108BD9-81ED-4DB2-BD59-A6C34878D82A}">
                    <a16:rowId xmlns:a16="http://schemas.microsoft.com/office/drawing/2014/main" val="3110298635"/>
                  </a:ext>
                </a:extLst>
              </a:tr>
              <a:tr h="49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2022-10-26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Vital Signs; Body Measurements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Body Height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Vital Signs Result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decimal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extLst>
                  <a:ext uri="{0D108BD9-81ED-4DB2-BD59-A6C34878D82A}">
                    <a16:rowId xmlns:a16="http://schemas.microsoft.com/office/drawing/2014/main" val="3594481628"/>
                  </a:ext>
                </a:extLst>
              </a:tr>
              <a:tr h="704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2022-10-26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Vital Signs; Body Measurements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Body 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5"/>
                        </a:rPr>
                        <a:t>C168688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5"/>
                        </a:rPr>
                        <a:t>C168688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Unit of 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Centimeter; Inch; Millimeter; Meter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extLst>
                  <a:ext uri="{0D108BD9-81ED-4DB2-BD59-A6C34878D82A}">
                    <a16:rowId xmlns:a16="http://schemas.microsoft.com/office/drawing/2014/main" val="1170164768"/>
                  </a:ext>
                </a:extLst>
              </a:tr>
              <a:tr h="49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2022-10-26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Vital Signs; Body Measurements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Body 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Quantitative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The weight of a subject.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3"/>
                        </a:rPr>
                        <a:t>http://loinc.org/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LOINC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29463-7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extLst>
                  <a:ext uri="{0D108BD9-81ED-4DB2-BD59-A6C34878D82A}">
                    <a16:rowId xmlns:a16="http://schemas.microsoft.com/office/drawing/2014/main" val="3868115716"/>
                  </a:ext>
                </a:extLst>
              </a:tr>
              <a:tr h="49098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2022-10-26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Vital Signs; Body Measurements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Body 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Vital Signs Result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decimal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extLst>
                  <a:ext uri="{0D108BD9-81ED-4DB2-BD59-A6C34878D82A}">
                    <a16:rowId xmlns:a16="http://schemas.microsoft.com/office/drawing/2014/main" val="71795624"/>
                  </a:ext>
                </a:extLst>
              </a:tr>
              <a:tr h="52847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2022-10-26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Vital Signs; Body Measurements</a:t>
                      </a: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Body 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7"/>
                        </a:rPr>
                        <a:t>C48208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sng" strike="noStrike">
                          <a:effectLst/>
                          <a:hlinkClick r:id="rId7"/>
                        </a:rPr>
                        <a:t>C48208</a:t>
                      </a:r>
                      <a:endParaRPr lang="en-US" sz="11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Unit of 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Kilogram; Gram; Pound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3" marR="3303" marT="3303" marB="0"/>
                </a:tc>
                <a:extLst>
                  <a:ext uri="{0D108BD9-81ED-4DB2-BD59-A6C34878D82A}">
                    <a16:rowId xmlns:a16="http://schemas.microsoft.com/office/drawing/2014/main" val="15076143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3DF637-7816-77F6-9F47-B4D89EDDBA5C}"/>
              </a:ext>
            </a:extLst>
          </p:cNvPr>
          <p:cNvSpPr txBox="1"/>
          <p:nvPr/>
        </p:nvSpPr>
        <p:spPr>
          <a:xfrm>
            <a:off x="804335" y="1127669"/>
            <a:ext cx="6096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134678"/>
                </a:solidFill>
                <a:latin typeface="Arial" panose="020B0604020202020204"/>
              </a:rPr>
              <a:t>BC Curation Template</a:t>
            </a:r>
          </a:p>
        </p:txBody>
      </p:sp>
    </p:spTree>
    <p:extLst>
      <p:ext uri="{BB962C8B-B14F-4D97-AF65-F5344CB8AC3E}">
        <p14:creationId xmlns:p14="http://schemas.microsoft.com/office/powerpoint/2010/main" val="177109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13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1EBE45-97D2-4C8F-39AE-B4A0D61A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6525"/>
            <a:ext cx="10515600" cy="1221025"/>
          </a:xfrm>
        </p:spPr>
        <p:txBody>
          <a:bodyPr>
            <a:normAutofit/>
          </a:bodyPr>
          <a:lstStyle/>
          <a:p>
            <a:r>
              <a:rPr lang="en-US" dirty="0"/>
              <a:t>SDTM Dataset Specializations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E284196-4353-75E0-C55E-DA9C1CBF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27" y="1124133"/>
            <a:ext cx="8610831" cy="53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CDISC Dataset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09" y="1218909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133" b="1" dirty="0"/>
              <a:t>Curation Principles:</a:t>
            </a:r>
            <a:endParaRPr lang="en-US" sz="2133" dirty="0"/>
          </a:p>
          <a:p>
            <a:r>
              <a:rPr lang="en-US" sz="2133" dirty="0"/>
              <a:t>A Dataset Specialization is an operational implementation, e.g., SDTM, CDASH, etc., which may be associated with a conceptual BC </a:t>
            </a:r>
          </a:p>
          <a:p>
            <a:r>
              <a:rPr lang="en-US" sz="2100" dirty="0"/>
              <a:t>Dataset Specializations include relationships to </a:t>
            </a:r>
            <a:r>
              <a:rPr lang="en-US" sz="2100" dirty="0" err="1"/>
              <a:t>NCIt</a:t>
            </a:r>
            <a:r>
              <a:rPr lang="en-US" sz="2100" dirty="0"/>
              <a:t> terminology (</a:t>
            </a:r>
            <a:r>
              <a:rPr lang="en-US" sz="2100" dirty="0" err="1"/>
              <a:t>codelists</a:t>
            </a:r>
            <a:r>
              <a:rPr lang="en-US" sz="2100" dirty="0"/>
              <a:t>, value lists and terms)</a:t>
            </a:r>
          </a:p>
          <a:p>
            <a:r>
              <a:rPr lang="en-US" sz="2000" dirty="0"/>
              <a:t>Granularity of dataset specializations should be a group that is aggregable in a regulatory submission</a:t>
            </a:r>
            <a:endParaRPr lang="en-US" sz="2100" dirty="0"/>
          </a:p>
          <a:p>
            <a:r>
              <a:rPr lang="en-US" sz="2133" dirty="0"/>
              <a:t>Focused SDTM Value Level Metadata which provides building blocks for Define-XML</a:t>
            </a:r>
          </a:p>
          <a:p>
            <a:r>
              <a:rPr lang="en-US" sz="2133" dirty="0"/>
              <a:t>Looking ahead:</a:t>
            </a:r>
          </a:p>
          <a:p>
            <a:pPr lvl="1"/>
            <a:r>
              <a:rPr lang="en-US" sz="1600" dirty="0"/>
              <a:t>Focus on supporting CDASH aligned eCRF generation</a:t>
            </a:r>
          </a:p>
          <a:p>
            <a:pPr lvl="1"/>
            <a:r>
              <a:rPr lang="en-US" sz="1600" dirty="0"/>
              <a:t>Data flow across specializations (end-to-end)</a:t>
            </a:r>
          </a:p>
          <a:p>
            <a:pPr marL="0" indent="0">
              <a:buNone/>
            </a:pPr>
            <a:endParaRPr lang="en-US" sz="2133" dirty="0"/>
          </a:p>
          <a:p>
            <a:pPr marL="457178" indent="-457178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6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5CD1-9CC4-6EE5-FA5D-90E42420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34" y="1"/>
            <a:ext cx="10485967" cy="1325563"/>
          </a:xfrm>
        </p:spPr>
        <p:txBody>
          <a:bodyPr/>
          <a:lstStyle/>
          <a:p>
            <a:r>
              <a:rPr lang="en-US" dirty="0"/>
              <a:t>SDTM Curation Template</a:t>
            </a:r>
            <a:br>
              <a:rPr lang="en-US" dirty="0"/>
            </a:br>
            <a:r>
              <a:rPr lang="en-US" sz="1800" dirty="0"/>
              <a:t>(a subset of model attributes shown)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6CB339-BDA7-3A4C-1D8E-EBA112F3D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05104"/>
              </p:ext>
            </p:extLst>
          </p:nvPr>
        </p:nvGraphicFramePr>
        <p:xfrm>
          <a:off x="964205" y="1211102"/>
          <a:ext cx="10515600" cy="3652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3023">
                  <a:extLst>
                    <a:ext uri="{9D8B030D-6E8A-4147-A177-3AD203B41FA5}">
                      <a16:colId xmlns:a16="http://schemas.microsoft.com/office/drawing/2014/main" val="960524194"/>
                    </a:ext>
                  </a:extLst>
                </a:gridCol>
                <a:gridCol w="757475">
                  <a:extLst>
                    <a:ext uri="{9D8B030D-6E8A-4147-A177-3AD203B41FA5}">
                      <a16:colId xmlns:a16="http://schemas.microsoft.com/office/drawing/2014/main" val="1679674154"/>
                    </a:ext>
                  </a:extLst>
                </a:gridCol>
                <a:gridCol w="690213">
                  <a:extLst>
                    <a:ext uri="{9D8B030D-6E8A-4147-A177-3AD203B41FA5}">
                      <a16:colId xmlns:a16="http://schemas.microsoft.com/office/drawing/2014/main" val="1195694856"/>
                    </a:ext>
                  </a:extLst>
                </a:gridCol>
                <a:gridCol w="554877">
                  <a:extLst>
                    <a:ext uri="{9D8B030D-6E8A-4147-A177-3AD203B41FA5}">
                      <a16:colId xmlns:a16="http://schemas.microsoft.com/office/drawing/2014/main" val="169703515"/>
                    </a:ext>
                  </a:extLst>
                </a:gridCol>
                <a:gridCol w="609012">
                  <a:extLst>
                    <a:ext uri="{9D8B030D-6E8A-4147-A177-3AD203B41FA5}">
                      <a16:colId xmlns:a16="http://schemas.microsoft.com/office/drawing/2014/main" val="1415428300"/>
                    </a:ext>
                  </a:extLst>
                </a:gridCol>
                <a:gridCol w="389504">
                  <a:extLst>
                    <a:ext uri="{9D8B030D-6E8A-4147-A177-3AD203B41FA5}">
                      <a16:colId xmlns:a16="http://schemas.microsoft.com/office/drawing/2014/main" val="3319558503"/>
                    </a:ext>
                  </a:extLst>
                </a:gridCol>
                <a:gridCol w="1097747">
                  <a:extLst>
                    <a:ext uri="{9D8B030D-6E8A-4147-A177-3AD203B41FA5}">
                      <a16:colId xmlns:a16="http://schemas.microsoft.com/office/drawing/2014/main" val="2102710775"/>
                    </a:ext>
                  </a:extLst>
                </a:gridCol>
                <a:gridCol w="691657">
                  <a:extLst>
                    <a:ext uri="{9D8B030D-6E8A-4147-A177-3AD203B41FA5}">
                      <a16:colId xmlns:a16="http://schemas.microsoft.com/office/drawing/2014/main" val="1875812272"/>
                    </a:ext>
                  </a:extLst>
                </a:gridCol>
                <a:gridCol w="532213">
                  <a:extLst>
                    <a:ext uri="{9D8B030D-6E8A-4147-A177-3AD203B41FA5}">
                      <a16:colId xmlns:a16="http://schemas.microsoft.com/office/drawing/2014/main" val="4047335882"/>
                    </a:ext>
                  </a:extLst>
                </a:gridCol>
                <a:gridCol w="872479">
                  <a:extLst>
                    <a:ext uri="{9D8B030D-6E8A-4147-A177-3AD203B41FA5}">
                      <a16:colId xmlns:a16="http://schemas.microsoft.com/office/drawing/2014/main" val="2636170639"/>
                    </a:ext>
                  </a:extLst>
                </a:gridCol>
                <a:gridCol w="665948">
                  <a:extLst>
                    <a:ext uri="{9D8B030D-6E8A-4147-A177-3AD203B41FA5}">
                      <a16:colId xmlns:a16="http://schemas.microsoft.com/office/drawing/2014/main" val="1038012891"/>
                    </a:ext>
                  </a:extLst>
                </a:gridCol>
                <a:gridCol w="663145">
                  <a:extLst>
                    <a:ext uri="{9D8B030D-6E8A-4147-A177-3AD203B41FA5}">
                      <a16:colId xmlns:a16="http://schemas.microsoft.com/office/drawing/2014/main" val="2205828459"/>
                    </a:ext>
                  </a:extLst>
                </a:gridCol>
                <a:gridCol w="757881">
                  <a:extLst>
                    <a:ext uri="{9D8B030D-6E8A-4147-A177-3AD203B41FA5}">
                      <a16:colId xmlns:a16="http://schemas.microsoft.com/office/drawing/2014/main" val="2877205887"/>
                    </a:ext>
                  </a:extLst>
                </a:gridCol>
                <a:gridCol w="690213">
                  <a:extLst>
                    <a:ext uri="{9D8B030D-6E8A-4147-A177-3AD203B41FA5}">
                      <a16:colId xmlns:a16="http://schemas.microsoft.com/office/drawing/2014/main" val="871412520"/>
                    </a:ext>
                  </a:extLst>
                </a:gridCol>
                <a:gridCol w="690213">
                  <a:extLst>
                    <a:ext uri="{9D8B030D-6E8A-4147-A177-3AD203B41FA5}">
                      <a16:colId xmlns:a16="http://schemas.microsoft.com/office/drawing/2014/main" val="1202759628"/>
                    </a:ext>
                  </a:extLst>
                </a:gridCol>
              </a:tblGrid>
              <a:tr h="58194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package_date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bc_id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dec_id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sdtmig_start_version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sdtmig_end_version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domain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vlm_source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vlm_group_id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short_name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sdtm_variable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codelist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codelist_submision_value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value_list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assigned_term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assigned_value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2866784240"/>
                  </a:ext>
                </a:extLst>
              </a:tr>
              <a:tr h="370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2022-10-26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3-2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VS.VSTESTCD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VSTESTCD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C66741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C25347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3116256167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VSTEST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C67153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VSTEST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C25347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1294160588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4"/>
                        </a:rPr>
                        <a:t>C173522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VSORRES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3908623524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5"/>
                        </a:rPr>
                        <a:t>C168688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VSORRESU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C66770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VSRESU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in; cm; 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3773270242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VSSTRESC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565030268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VS.VSTESTCD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VSSTRESN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3275831012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 dirty="0">
                          <a:effectLst/>
                          <a:hlinkClick r:id="rId3"/>
                        </a:rPr>
                        <a:t>C164634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5"/>
                        </a:rPr>
                        <a:t>C168688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VSSTRESU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C66770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3073414708"/>
                  </a:ext>
                </a:extLst>
              </a:tr>
              <a:tr h="370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C66741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C25208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1434403964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VSTEST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C67153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VSTEST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C25208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1272883111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VSORRES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2694049478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7"/>
                        </a:rPr>
                        <a:t>C48208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VSORRESU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C66770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kg; LB; 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4069285079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VSSTRESC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4028980769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4"/>
                        </a:rPr>
                        <a:t>C173522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VS.VSTESTCD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VSSTRESN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1576151834"/>
                  </a:ext>
                </a:extLst>
              </a:tr>
              <a:tr h="1942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2022-10-26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6"/>
                        </a:rPr>
                        <a:t>C81328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7"/>
                        </a:rPr>
                        <a:t>C48208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VS.VSTESTCD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VSSTRESU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C66770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VSRESU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extLst>
                  <a:ext uri="{0D108BD9-81ED-4DB2-BD59-A6C34878D82A}">
                    <a16:rowId xmlns:a16="http://schemas.microsoft.com/office/drawing/2014/main" val="10954407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73BF64-026B-9C6F-70D1-53275928CDC4}"/>
              </a:ext>
            </a:extLst>
          </p:cNvPr>
          <p:cNvSpPr txBox="1"/>
          <p:nvPr/>
        </p:nvSpPr>
        <p:spPr>
          <a:xfrm>
            <a:off x="875587" y="51929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34678"/>
                </a:solidFill>
                <a:latin typeface="Arial" panose="020B0604020202020204"/>
              </a:rPr>
              <a:t>Demo: SDTM spreadsheet template</a:t>
            </a:r>
          </a:p>
        </p:txBody>
      </p:sp>
    </p:spTree>
    <p:extLst>
      <p:ext uri="{BB962C8B-B14F-4D97-AF65-F5344CB8AC3E}">
        <p14:creationId xmlns:p14="http://schemas.microsoft.com/office/powerpoint/2010/main" val="3611519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4A3E-9723-4010-94BF-89274858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on your data. Let the standards come to YOU</a:t>
            </a:r>
          </a:p>
        </p:txBody>
      </p:sp>
      <p:pic>
        <p:nvPicPr>
          <p:cNvPr id="7" name="Content Placeholder 6" descr="Checklist with solid fill">
            <a:extLst>
              <a:ext uri="{FF2B5EF4-FFF2-40B4-BE49-F238E27FC236}">
                <a16:creationId xmlns:a16="http://schemas.microsoft.com/office/drawing/2014/main" id="{4803C989-32EA-456B-89C0-B26D66130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200" y="1776647"/>
            <a:ext cx="1219200" cy="1219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3F28F-2C0F-4C47-A92B-C7E2974D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16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32DD2A-FD30-4D73-9CFD-F2C36448F342}"/>
              </a:ext>
            </a:extLst>
          </p:cNvPr>
          <p:cNvSpPr txBox="1"/>
          <p:nvPr/>
        </p:nvSpPr>
        <p:spPr>
          <a:xfrm>
            <a:off x="988210" y="2995847"/>
            <a:ext cx="2205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</a:rPr>
              <a:t>Your data </a:t>
            </a:r>
          </a:p>
          <a:p>
            <a:pPr algn="ctr"/>
            <a:r>
              <a:rPr lang="en-US" sz="2400">
                <a:solidFill>
                  <a:srgbClr val="00B050"/>
                </a:solidFill>
              </a:rPr>
              <a:t>“shopping list”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5BB76C-55E7-443C-AE57-9C1777D00179}"/>
              </a:ext>
            </a:extLst>
          </p:cNvPr>
          <p:cNvGrpSpPr/>
          <p:nvPr/>
        </p:nvGrpSpPr>
        <p:grpSpPr>
          <a:xfrm>
            <a:off x="4437591" y="1100310"/>
            <a:ext cx="2205181" cy="2340996"/>
            <a:chOff x="2569400" y="1628950"/>
            <a:chExt cx="1653886" cy="17557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7249B-9521-44A4-A82C-D0C4AEA9E01E}"/>
                </a:ext>
              </a:extLst>
            </p:cNvPr>
            <p:cNvGrpSpPr/>
            <p:nvPr/>
          </p:nvGrpSpPr>
          <p:grpSpPr>
            <a:xfrm>
              <a:off x="2939143" y="1628950"/>
              <a:ext cx="914400" cy="1532335"/>
              <a:chOff x="2939143" y="1657350"/>
              <a:chExt cx="914400" cy="1532335"/>
            </a:xfrm>
          </p:grpSpPr>
          <p:pic>
            <p:nvPicPr>
              <p:cNvPr id="15" name="Graphic 14" descr="Syncing cloud with solid fill">
                <a:extLst>
                  <a:ext uri="{FF2B5EF4-FFF2-40B4-BE49-F238E27FC236}">
                    <a16:creationId xmlns:a16="http://schemas.microsoft.com/office/drawing/2014/main" id="{E28A3363-E3D1-470C-8163-B2BEE18CB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39143" y="16573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Internet outline">
                <a:extLst>
                  <a:ext uri="{FF2B5EF4-FFF2-40B4-BE49-F238E27FC236}">
                    <a16:creationId xmlns:a16="http://schemas.microsoft.com/office/drawing/2014/main" id="{57DACFBD-6D29-492A-8138-BAD638F0F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39143" y="2275285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A013B7-245C-4300-96CA-174B73E8F6FA}"/>
                </a:ext>
              </a:extLst>
            </p:cNvPr>
            <p:cNvSpPr txBox="1"/>
            <p:nvPr/>
          </p:nvSpPr>
          <p:spPr>
            <a:xfrm>
              <a:off x="2569400" y="3038448"/>
              <a:ext cx="165388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70C0"/>
                  </a:solidFill>
                </a:rPr>
                <a:t>CDISC Library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551EC5-6789-41C7-9046-C9243C2A7C26}"/>
              </a:ext>
            </a:extLst>
          </p:cNvPr>
          <p:cNvGrpSpPr/>
          <p:nvPr/>
        </p:nvGrpSpPr>
        <p:grpSpPr>
          <a:xfrm>
            <a:off x="7885042" y="1823108"/>
            <a:ext cx="3318749" cy="2355390"/>
            <a:chOff x="4106400" y="2311728"/>
            <a:chExt cx="2489062" cy="1766543"/>
          </a:xfrm>
        </p:grpSpPr>
        <p:pic>
          <p:nvPicPr>
            <p:cNvPr id="11" name="Graphic 10" descr="Web design with solid fill">
              <a:extLst>
                <a:ext uri="{FF2B5EF4-FFF2-40B4-BE49-F238E27FC236}">
                  <a16:creationId xmlns:a16="http://schemas.microsoft.com/office/drawing/2014/main" id="{99E6FA1A-88F6-4D81-9C28-14D776FE1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38218" y="2311728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9E8FC8-B3B3-4135-948D-7DE9A4012144}"/>
                </a:ext>
              </a:extLst>
            </p:cNvPr>
            <p:cNvSpPr txBox="1"/>
            <p:nvPr/>
          </p:nvSpPr>
          <p:spPr>
            <a:xfrm>
              <a:off x="4106400" y="3154941"/>
              <a:ext cx="2489062" cy="923330"/>
            </a:xfrm>
            <a:prstGeom prst="rect">
              <a:avLst/>
            </a:prstGeom>
            <a:noFill/>
          </p:spPr>
          <p:txBody>
            <a:bodyPr wrap="square" lIns="121920" tIns="60960" rIns="121920" bIns="6096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 Retrieve your BCs and specializations as</a:t>
              </a:r>
            </a:p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machine-readable files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cs typeface="Arial"/>
              </a:endParaRPr>
            </a:p>
          </p:txBody>
        </p:sp>
      </p:grp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0D5D8DB-BBE1-445D-B19C-D17A7FC644E4}"/>
              </a:ext>
            </a:extLst>
          </p:cNvPr>
          <p:cNvSpPr/>
          <p:nvPr/>
        </p:nvSpPr>
        <p:spPr>
          <a:xfrm rot="16200000">
            <a:off x="3506498" y="2137814"/>
            <a:ext cx="376357" cy="7223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DE0ADD0-539E-4652-872F-E232228FF0F4}"/>
              </a:ext>
            </a:extLst>
          </p:cNvPr>
          <p:cNvSpPr/>
          <p:nvPr/>
        </p:nvSpPr>
        <p:spPr>
          <a:xfrm rot="16200000">
            <a:off x="7249730" y="2146522"/>
            <a:ext cx="376357" cy="7223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A28220-5FB9-4020-8FE5-B3E12A977345}"/>
              </a:ext>
            </a:extLst>
          </p:cNvPr>
          <p:cNvGrpSpPr/>
          <p:nvPr/>
        </p:nvGrpSpPr>
        <p:grpSpPr>
          <a:xfrm>
            <a:off x="1932563" y="2589853"/>
            <a:ext cx="9801567" cy="4167019"/>
            <a:chOff x="1449422" y="1942390"/>
            <a:chExt cx="7351175" cy="312526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FFF8C9-04C9-429A-8587-0F9821A219CB}"/>
                </a:ext>
              </a:extLst>
            </p:cNvPr>
            <p:cNvGrpSpPr/>
            <p:nvPr/>
          </p:nvGrpSpPr>
          <p:grpSpPr>
            <a:xfrm>
              <a:off x="1449422" y="3097041"/>
              <a:ext cx="6509472" cy="1970613"/>
              <a:chOff x="2023058" y="3097041"/>
              <a:chExt cx="6509472" cy="197061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FF64B8B-2CEE-4BDE-9E70-C1181656B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4488" y="3097041"/>
                <a:ext cx="5918042" cy="131375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2651C22F-583E-4EEE-9D28-A063F1BB51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5991" y="3324019"/>
                <a:ext cx="5918042" cy="131375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1313917-737D-4670-A866-7A3597489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34900" y="3527539"/>
                <a:ext cx="5918042" cy="131375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097B1C9-EE99-4C4A-8E00-C645B891F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3058" y="3753904"/>
                <a:ext cx="5918042" cy="1313750"/>
              </a:xfrm>
              <a:prstGeom prst="rect">
                <a:avLst/>
              </a:prstGeom>
            </p:spPr>
          </p:pic>
        </p:grpSp>
        <p:sp>
          <p:nvSpPr>
            <p:cNvPr id="31" name="Arrow: Curved Left 30">
              <a:extLst>
                <a:ext uri="{FF2B5EF4-FFF2-40B4-BE49-F238E27FC236}">
                  <a16:creationId xmlns:a16="http://schemas.microsoft.com/office/drawing/2014/main" id="{BD4B7D32-FFB1-4BAC-B1DF-490BEDAF9FD4}"/>
                </a:ext>
              </a:extLst>
            </p:cNvPr>
            <p:cNvSpPr/>
            <p:nvPr/>
          </p:nvSpPr>
          <p:spPr>
            <a:xfrm>
              <a:off x="8266723" y="1942390"/>
              <a:ext cx="533874" cy="181151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2AE132-218D-4E04-8668-46815AB95B43}"/>
                </a:ext>
              </a:extLst>
            </p:cNvPr>
            <p:cNvSpPr txBox="1"/>
            <p:nvPr/>
          </p:nvSpPr>
          <p:spPr>
            <a:xfrm rot="20693821">
              <a:off x="2508973" y="3806336"/>
              <a:ext cx="3984866" cy="623248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70C0"/>
                  </a:solidFill>
                </a:rPr>
                <a:t>You’re most of the way there towards implementing CDISC for your data!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B7334C6-4712-CA22-803B-8C7B44A34BD0}"/>
              </a:ext>
            </a:extLst>
          </p:cNvPr>
          <p:cNvSpPr/>
          <p:nvPr/>
        </p:nvSpPr>
        <p:spPr>
          <a:xfrm>
            <a:off x="11367247" y="3599331"/>
            <a:ext cx="735107" cy="403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 dirty="0">
                <a:solidFill>
                  <a:schemeClr val="accent3"/>
                </a:solidFill>
                <a:cs typeface="Arial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9855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0A568-B334-E4DA-2E26-6C1B92475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70" y="0"/>
            <a:ext cx="93466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E0E87F-2EBF-C670-8832-FF1316CD02FD}"/>
              </a:ext>
            </a:extLst>
          </p:cNvPr>
          <p:cNvSpPr/>
          <p:nvPr/>
        </p:nvSpPr>
        <p:spPr>
          <a:xfrm>
            <a:off x="1422669" y="316193"/>
            <a:ext cx="9365513" cy="1333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CF842A-A5FB-4BB5-5C83-C08671A52D73}"/>
              </a:ext>
            </a:extLst>
          </p:cNvPr>
          <p:cNvSpPr/>
          <p:nvPr/>
        </p:nvSpPr>
        <p:spPr>
          <a:xfrm>
            <a:off x="1403816" y="2061723"/>
            <a:ext cx="9384366" cy="8511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FB566-CA18-DD60-D7D2-E74082C0CFE2}"/>
              </a:ext>
            </a:extLst>
          </p:cNvPr>
          <p:cNvSpPr/>
          <p:nvPr/>
        </p:nvSpPr>
        <p:spPr>
          <a:xfrm>
            <a:off x="1403815" y="3355550"/>
            <a:ext cx="9365513" cy="1320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827B-95D0-5097-3146-FEC5393F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API Endpoints in CDISC Library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8080014-C49C-678D-CF74-78C5A199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52" y="996675"/>
            <a:ext cx="9401907" cy="57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36" y="0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</a:pPr>
            <a:r>
              <a:rPr lang="en-GB" sz="2400" dirty="0"/>
              <a:t>Use Case: Building Blocks for SDTM Define-XML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245" y="1406142"/>
            <a:ext cx="10515600" cy="4695297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en-US" sz="2133" i="1" dirty="0">
                <a:latin typeface="Arial" panose="020B0604020202020204" pitchFamily="34" charset="0"/>
                <a:cs typeface="Calibri" panose="020F0502020204030204" pitchFamily="34" charset="0"/>
              </a:rPr>
              <a:t>The simplified implementation approach is easy to understand and allows for quick return on investment.</a:t>
            </a:r>
          </a:p>
          <a:p>
            <a:pPr marL="0" indent="0">
              <a:spcBef>
                <a:spcPts val="0"/>
              </a:spcBef>
              <a:buNone/>
            </a:pPr>
            <a:endParaRPr lang="en-US" sz="2133" i="1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>
              <a:spcBef>
                <a:spcPts val="0"/>
              </a:spcBef>
            </a:pPr>
            <a:r>
              <a:rPr lang="en-US" sz="2133" i="1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SDTM Dataset Specializations can be represented as Value Level Metadata definitions in Define-XML v2.1. These definitions contain detailed metadata, including Controlled Terminology subsets.</a:t>
            </a:r>
          </a:p>
          <a:p>
            <a:pPr marL="0">
              <a:spcBef>
                <a:spcPts val="0"/>
              </a:spcBef>
            </a:pPr>
            <a:endParaRPr lang="en-US" sz="2133" i="1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>
              <a:spcBef>
                <a:spcPts val="0"/>
              </a:spcBef>
            </a:pPr>
            <a:r>
              <a:rPr lang="en-US" sz="2133" i="1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SDTM Dataset Specializations can be considered pre-configured building blocks, from which end-users can select and configure to build Value Level Metadata, which is an important part of the metadata for their Define-XML.</a:t>
            </a:r>
            <a:endParaRPr lang="en-US" sz="2133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33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</a:pPr>
            <a:r>
              <a:rPr lang="en-US" sz="2133" i="1" dirty="0">
                <a:latin typeface="Arial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provides immediate benefits to SDTM programmers and opens the door to efficient programming and automation</a:t>
            </a:r>
            <a:endParaRPr lang="en-US" sz="2133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19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pPr defTabSz="1219170"/>
            <a:r>
              <a:rPr lang="en-US" dirty="0">
                <a:solidFill>
                  <a:srgbClr val="134678"/>
                </a:solidFill>
                <a:latin typeface="Arial" panose="020B0604020202020204"/>
              </a:rPr>
              <a:t>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352184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Training 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09" y="1022685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r>
              <a:rPr lang="en-US" sz="2133" dirty="0"/>
              <a:t>Gain understanding of CDISC Biomedical Concepts (BCs) and Dataset Specializations</a:t>
            </a:r>
          </a:p>
          <a:p>
            <a:r>
              <a:rPr lang="en-US" sz="2133" dirty="0"/>
              <a:t>Gain understanding of the associated data model</a:t>
            </a:r>
          </a:p>
          <a:p>
            <a:r>
              <a:rPr lang="en-US" sz="2133" dirty="0"/>
              <a:t>Gain familiarity with the BC curation templates, validation and governance processes</a:t>
            </a:r>
          </a:p>
          <a:p>
            <a:r>
              <a:rPr lang="en-US" sz="2133" dirty="0"/>
              <a:t>Understand how CDISC Library API Endpoints are used for retrieval of BCs and Dataset Specializations</a:t>
            </a:r>
          </a:p>
          <a:p>
            <a:r>
              <a:rPr lang="en-US" sz="2133" dirty="0"/>
              <a:t>Review of BC and Dataset Specialization examples</a:t>
            </a:r>
          </a:p>
          <a:p>
            <a:r>
              <a:rPr lang="en-US" sz="2133" dirty="0"/>
              <a:t>Gain high-level understanding of how SDTM Dataset Specializations can be used as building blocks for Define-XML</a:t>
            </a:r>
          </a:p>
          <a:p>
            <a:r>
              <a:rPr lang="en-US" sz="2133" dirty="0"/>
              <a:t>Consider how CDISC Dataset Specializations might be used to inform data flow</a:t>
            </a:r>
            <a:endParaRPr lang="en-US" sz="1800" b="0" i="0" dirty="0">
              <a:solidFill>
                <a:srgbClr val="172B4D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133" dirty="0"/>
          </a:p>
          <a:p>
            <a:endParaRPr lang="en-US" sz="2133" dirty="0"/>
          </a:p>
          <a:p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17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873941" y="463945"/>
          <a:ext cx="7385840" cy="580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70" y="5663199"/>
            <a:ext cx="1087300" cy="108730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BEC47-BC2D-3931-9166-5412DF508B7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586021" y="5454516"/>
            <a:ext cx="1845249" cy="752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211384-6DE9-C239-D57A-86ADB4561F46}"/>
              </a:ext>
            </a:extLst>
          </p:cNvPr>
          <p:cNvCxnSpPr>
            <a:cxnSpLocks/>
          </p:cNvCxnSpPr>
          <p:nvPr/>
        </p:nvCxnSpPr>
        <p:spPr>
          <a:xfrm flipH="1">
            <a:off x="8192656" y="3267167"/>
            <a:ext cx="1792072" cy="1378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33B80D-CD04-645C-1499-F0190575FA14}"/>
              </a:ext>
            </a:extLst>
          </p:cNvPr>
          <p:cNvCxnSpPr>
            <a:cxnSpLocks/>
          </p:cNvCxnSpPr>
          <p:nvPr/>
        </p:nvCxnSpPr>
        <p:spPr>
          <a:xfrm flipH="1">
            <a:off x="7932897" y="1481765"/>
            <a:ext cx="2471399" cy="1904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36D412B-5839-AA91-7111-069A229A0146}"/>
              </a:ext>
            </a:extLst>
          </p:cNvPr>
          <p:cNvSpPr/>
          <p:nvPr/>
        </p:nvSpPr>
        <p:spPr>
          <a:xfrm>
            <a:off x="8747835" y="198386"/>
            <a:ext cx="2705444" cy="1412236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867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CDISC SDTM Dataset Specialization Metadata</a:t>
            </a:r>
            <a:endParaRPr lang="en-US" sz="1867" dirty="0">
              <a:solidFill>
                <a:srgbClr val="0074B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063FFD4-A34C-31F1-7AB6-BF4B03EDECDA}"/>
              </a:ext>
            </a:extLst>
          </p:cNvPr>
          <p:cNvSpPr/>
          <p:nvPr/>
        </p:nvSpPr>
        <p:spPr>
          <a:xfrm>
            <a:off x="9928248" y="2238822"/>
            <a:ext cx="2156689" cy="11366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867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CDISC Library Terminology Metadata</a:t>
            </a:r>
            <a:endParaRPr lang="en-US" sz="1867" dirty="0">
              <a:solidFill>
                <a:srgbClr val="0074B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6508" name="TextBox 746507">
            <a:extLst>
              <a:ext uri="{FF2B5EF4-FFF2-40B4-BE49-F238E27FC236}">
                <a16:creationId xmlns:a16="http://schemas.microsoft.com/office/drawing/2014/main" id="{E8EDF4F8-7A57-E015-0C24-A60B9685AC80}"/>
              </a:ext>
            </a:extLst>
          </p:cNvPr>
          <p:cNvSpPr txBox="1"/>
          <p:nvPr/>
        </p:nvSpPr>
        <p:spPr>
          <a:xfrm>
            <a:off x="9457185" y="5570021"/>
            <a:ext cx="2508681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133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Define-XML v2.1 + VLM + Terminology</a:t>
            </a:r>
          </a:p>
        </p:txBody>
      </p:sp>
    </p:spTree>
    <p:extLst>
      <p:ext uri="{BB962C8B-B14F-4D97-AF65-F5344CB8AC3E}">
        <p14:creationId xmlns:p14="http://schemas.microsoft.com/office/powerpoint/2010/main" val="3051067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30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Result: Define-XML v2.1 document with complete SDTM Dataset Specialization:</a:t>
            </a:r>
            <a:br>
              <a:rPr lang="en-US" sz="2400" dirty="0"/>
            </a:br>
            <a:r>
              <a:rPr lang="en-US" sz="2400" dirty="0"/>
              <a:t>- Value Level Metadata and </a:t>
            </a:r>
            <a:br>
              <a:rPr lang="en-US" sz="2400" dirty="0"/>
            </a:br>
            <a:r>
              <a:rPr lang="en-US" sz="2400" dirty="0"/>
              <a:t>- Controlled Terminology metadata for the LB and VS domains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21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pPr defTabSz="1219170"/>
            <a:r>
              <a:rPr lang="en-US" dirty="0">
                <a:solidFill>
                  <a:srgbClr val="134678"/>
                </a:solidFill>
                <a:latin typeface="Arial" panose="020B0604020202020204"/>
              </a:rPr>
              <a:t>#ClearDataClearImpact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1DA6B-0C8A-489B-5381-E188670C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06" y="1857392"/>
            <a:ext cx="10802265" cy="417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8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30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Result: Define-XML v2.1 document with complete SDTM Dataset Specialization:</a:t>
            </a:r>
            <a:br>
              <a:rPr lang="en-US" sz="2400" dirty="0"/>
            </a:br>
            <a:r>
              <a:rPr lang="en-US" sz="2400" dirty="0"/>
              <a:t>- Value Level Metadata and </a:t>
            </a:r>
            <a:br>
              <a:rPr lang="en-US" sz="2400" dirty="0"/>
            </a:br>
            <a:r>
              <a:rPr lang="en-US" sz="2400" dirty="0"/>
              <a:t>- Controlled Terminology metadata for the LB and VS domains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22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pPr defTabSz="1219170"/>
            <a:r>
              <a:rPr lang="en-US" dirty="0">
                <a:solidFill>
                  <a:srgbClr val="134678"/>
                </a:solidFill>
                <a:latin typeface="Arial" panose="020B0604020202020204"/>
              </a:rPr>
              <a:t>#ClearDataClearImpact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DEFE9-B6A9-CBC8-B117-BF3C4529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6" y="1823753"/>
            <a:ext cx="10551561" cy="35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9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30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Result: Define-XML v2.1 document with complete SDTM Dataset Specialization:</a:t>
            </a:r>
            <a:br>
              <a:rPr lang="en-US" sz="2400" dirty="0"/>
            </a:br>
            <a:r>
              <a:rPr lang="en-US" sz="2400" dirty="0"/>
              <a:t>- Value Level Metadata and </a:t>
            </a:r>
            <a:br>
              <a:rPr lang="en-US" sz="2400" dirty="0"/>
            </a:br>
            <a:r>
              <a:rPr lang="en-US" sz="2400" dirty="0"/>
              <a:t>- Controlled Terminology metadata for the LB and VS domains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23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pPr defTabSz="1219170"/>
            <a:r>
              <a:rPr lang="en-US" dirty="0">
                <a:solidFill>
                  <a:srgbClr val="134678"/>
                </a:solidFill>
                <a:latin typeface="Arial" panose="020B0604020202020204"/>
              </a:rPr>
              <a:t>#ClearDataClearImpact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3287D-F20A-DC79-A2F8-53C74A43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75" y="1743417"/>
            <a:ext cx="9078095" cy="49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4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3"/>
            <a:ext cx="10515600" cy="1070647"/>
          </a:xfrm>
        </p:spPr>
        <p:txBody>
          <a:bodyPr>
            <a:normAutofit/>
          </a:bodyPr>
          <a:lstStyle/>
          <a:p>
            <a:r>
              <a:rPr lang="en-US" dirty="0"/>
              <a:t>BC Validation/QC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82" y="1126311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133" b="1" dirty="0"/>
              <a:t>Validation for Provisional Release</a:t>
            </a:r>
            <a:endParaRPr lang="en-US" sz="2133" dirty="0"/>
          </a:p>
          <a:p>
            <a:r>
              <a:rPr lang="en-US" sz="2133" dirty="0"/>
              <a:t>CDISC BC Curators and SMEs perform initial review of content</a:t>
            </a:r>
          </a:p>
          <a:p>
            <a:r>
              <a:rPr lang="en-US" sz="2133" dirty="0"/>
              <a:t>Edit checks run over spreadsheet content, e.g., dups removed, valid BC ids, etc.</a:t>
            </a:r>
          </a:p>
          <a:p>
            <a:r>
              <a:rPr lang="en-US" sz="2133" dirty="0"/>
              <a:t>Convert to YAML – conformance rules run against YAML schema</a:t>
            </a:r>
          </a:p>
          <a:p>
            <a:r>
              <a:rPr lang="en-US" sz="2133" dirty="0"/>
              <a:t>Clean YAML files are loaded to CDISC Library </a:t>
            </a:r>
          </a:p>
          <a:p>
            <a:r>
              <a:rPr lang="en-US" sz="2133" dirty="0"/>
              <a:t>JSON output from APIs compared to YAML for quality and completeness</a:t>
            </a:r>
          </a:p>
          <a:p>
            <a:r>
              <a:rPr lang="en-US" sz="2133" dirty="0"/>
              <a:t>BCs available for provisional use - available via CDISC Library APIs</a:t>
            </a:r>
          </a:p>
          <a:p>
            <a:pPr marL="0" indent="0">
              <a:lnSpc>
                <a:spcPct val="60000"/>
              </a:lnSpc>
              <a:buNone/>
            </a:pPr>
            <a:endParaRPr lang="en-US" sz="2133" b="1" dirty="0"/>
          </a:p>
          <a:p>
            <a:pPr marL="0" indent="0">
              <a:lnSpc>
                <a:spcPct val="60000"/>
              </a:lnSpc>
              <a:buNone/>
            </a:pPr>
            <a:r>
              <a:rPr lang="en-US" sz="2133" b="1" dirty="0"/>
              <a:t>Formal Release</a:t>
            </a:r>
          </a:p>
          <a:p>
            <a:r>
              <a:rPr lang="en-US" sz="2133" dirty="0"/>
              <a:t>Includes a public review cycle</a:t>
            </a:r>
          </a:p>
          <a:p>
            <a:r>
              <a:rPr lang="en-US" sz="2133" dirty="0"/>
              <a:t>Published as CDISC standards – available via CDISC Library</a:t>
            </a:r>
          </a:p>
          <a:p>
            <a:pPr marL="0" indent="0">
              <a:buNone/>
            </a:pPr>
            <a:endParaRPr lang="en-US" sz="2133" dirty="0"/>
          </a:p>
          <a:p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5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3"/>
            <a:ext cx="10515600" cy="1070647"/>
          </a:xfrm>
        </p:spPr>
        <p:txBody>
          <a:bodyPr>
            <a:normAutofit/>
          </a:bodyPr>
          <a:lstStyle/>
          <a:p>
            <a:r>
              <a:rPr lang="en-US" dirty="0"/>
              <a:t>CDISC Library Release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182" y="1126311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133" b="1" dirty="0"/>
              <a:t>Provisional Content:</a:t>
            </a:r>
            <a:endParaRPr lang="en-US" sz="2133" dirty="0"/>
          </a:p>
          <a:p>
            <a:r>
              <a:rPr lang="en-US" sz="2133" dirty="0"/>
              <a:t>BCs and dataset specializations will be released provisionally as new content becomes available</a:t>
            </a:r>
          </a:p>
          <a:p>
            <a:r>
              <a:rPr lang="en-US" sz="2133" dirty="0"/>
              <a:t>New content can be released without undergoing formal public review, making it available sooner for users</a:t>
            </a:r>
          </a:p>
          <a:p>
            <a:endParaRPr lang="en-US" sz="2133" dirty="0"/>
          </a:p>
          <a:p>
            <a:pPr marL="0" indent="0">
              <a:buNone/>
            </a:pPr>
            <a:r>
              <a:rPr lang="en-US" sz="2133" b="1" dirty="0"/>
              <a:t>Formal BC Release Schedule:</a:t>
            </a:r>
          </a:p>
          <a:p>
            <a:r>
              <a:rPr lang="en-US" sz="2133" dirty="0"/>
              <a:t>BCs and dataset specializations formally released after brief public review cycles</a:t>
            </a:r>
          </a:p>
          <a:p>
            <a:r>
              <a:rPr lang="en-US" sz="2133" dirty="0"/>
              <a:t>Review cycles will be similar to CT review cycles</a:t>
            </a:r>
          </a:p>
          <a:p>
            <a:r>
              <a:rPr lang="en-US" sz="2133" dirty="0"/>
              <a:t>Enable a users to provide feedback using existing JIRA mechanism.</a:t>
            </a:r>
          </a:p>
          <a:p>
            <a:pPr marL="0" indent="0">
              <a:buNone/>
            </a:pPr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0" indent="0">
              <a:buNone/>
            </a:pPr>
            <a:endParaRPr lang="en-US" sz="2133" b="1" dirty="0"/>
          </a:p>
          <a:p>
            <a:pPr marL="0" indent="0">
              <a:buNone/>
            </a:pPr>
            <a:endParaRPr lang="en-US" sz="2133" dirty="0"/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71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F2DABA-48D0-E07F-2C7A-9F9CBB337347}"/>
              </a:ext>
            </a:extLst>
          </p:cNvPr>
          <p:cNvSpPr txBox="1">
            <a:spLocks/>
          </p:cNvSpPr>
          <p:nvPr/>
        </p:nvSpPr>
        <p:spPr>
          <a:xfrm>
            <a:off x="1100292" y="331810"/>
            <a:ext cx="10485967" cy="1006996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CDASH Curation Template (draft)</a:t>
            </a:r>
            <a:br>
              <a:rPr lang="en-US" dirty="0"/>
            </a:br>
            <a:r>
              <a:rPr lang="en-US" sz="1800" dirty="0"/>
              <a:t>(a subset of model attributes shown)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C1B3AF-1DE8-DE36-2FD4-EA598BA8D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05460"/>
              </p:ext>
            </p:extLst>
          </p:nvPr>
        </p:nvGraphicFramePr>
        <p:xfrm>
          <a:off x="811353" y="1338806"/>
          <a:ext cx="11248413" cy="1840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097">
                  <a:extLst>
                    <a:ext uri="{9D8B030D-6E8A-4147-A177-3AD203B41FA5}">
                      <a16:colId xmlns:a16="http://schemas.microsoft.com/office/drawing/2014/main" val="423832007"/>
                    </a:ext>
                  </a:extLst>
                </a:gridCol>
                <a:gridCol w="312629">
                  <a:extLst>
                    <a:ext uri="{9D8B030D-6E8A-4147-A177-3AD203B41FA5}">
                      <a16:colId xmlns:a16="http://schemas.microsoft.com/office/drawing/2014/main" val="2520809343"/>
                    </a:ext>
                  </a:extLst>
                </a:gridCol>
                <a:gridCol w="602402">
                  <a:extLst>
                    <a:ext uri="{9D8B030D-6E8A-4147-A177-3AD203B41FA5}">
                      <a16:colId xmlns:a16="http://schemas.microsoft.com/office/drawing/2014/main" val="129774990"/>
                    </a:ext>
                  </a:extLst>
                </a:gridCol>
                <a:gridCol w="451262">
                  <a:extLst>
                    <a:ext uri="{9D8B030D-6E8A-4147-A177-3AD203B41FA5}">
                      <a16:colId xmlns:a16="http://schemas.microsoft.com/office/drawing/2014/main" val="2313910528"/>
                    </a:ext>
                  </a:extLst>
                </a:gridCol>
                <a:gridCol w="700644">
                  <a:extLst>
                    <a:ext uri="{9D8B030D-6E8A-4147-A177-3AD203B41FA5}">
                      <a16:colId xmlns:a16="http://schemas.microsoft.com/office/drawing/2014/main" val="455597654"/>
                    </a:ext>
                  </a:extLst>
                </a:gridCol>
                <a:gridCol w="1468364">
                  <a:extLst>
                    <a:ext uri="{9D8B030D-6E8A-4147-A177-3AD203B41FA5}">
                      <a16:colId xmlns:a16="http://schemas.microsoft.com/office/drawing/2014/main" val="1685072061"/>
                    </a:ext>
                  </a:extLst>
                </a:gridCol>
                <a:gridCol w="342657">
                  <a:extLst>
                    <a:ext uri="{9D8B030D-6E8A-4147-A177-3AD203B41FA5}">
                      <a16:colId xmlns:a16="http://schemas.microsoft.com/office/drawing/2014/main" val="548887239"/>
                    </a:ext>
                  </a:extLst>
                </a:gridCol>
                <a:gridCol w="2232561">
                  <a:extLst>
                    <a:ext uri="{9D8B030D-6E8A-4147-A177-3AD203B41FA5}">
                      <a16:colId xmlns:a16="http://schemas.microsoft.com/office/drawing/2014/main" val="3004284450"/>
                    </a:ext>
                  </a:extLst>
                </a:gridCol>
                <a:gridCol w="827315">
                  <a:extLst>
                    <a:ext uri="{9D8B030D-6E8A-4147-A177-3AD203B41FA5}">
                      <a16:colId xmlns:a16="http://schemas.microsoft.com/office/drawing/2014/main" val="2019029635"/>
                    </a:ext>
                  </a:extLst>
                </a:gridCol>
                <a:gridCol w="399802">
                  <a:extLst>
                    <a:ext uri="{9D8B030D-6E8A-4147-A177-3AD203B41FA5}">
                      <a16:colId xmlns:a16="http://schemas.microsoft.com/office/drawing/2014/main" val="1723111961"/>
                    </a:ext>
                  </a:extLst>
                </a:gridCol>
                <a:gridCol w="498764">
                  <a:extLst>
                    <a:ext uri="{9D8B030D-6E8A-4147-A177-3AD203B41FA5}">
                      <a16:colId xmlns:a16="http://schemas.microsoft.com/office/drawing/2014/main" val="3937906110"/>
                    </a:ext>
                  </a:extLst>
                </a:gridCol>
                <a:gridCol w="601683">
                  <a:extLst>
                    <a:ext uri="{9D8B030D-6E8A-4147-A177-3AD203B41FA5}">
                      <a16:colId xmlns:a16="http://schemas.microsoft.com/office/drawing/2014/main" val="2359313671"/>
                    </a:ext>
                  </a:extLst>
                </a:gridCol>
                <a:gridCol w="613559">
                  <a:extLst>
                    <a:ext uri="{9D8B030D-6E8A-4147-A177-3AD203B41FA5}">
                      <a16:colId xmlns:a16="http://schemas.microsoft.com/office/drawing/2014/main" val="2237584310"/>
                    </a:ext>
                  </a:extLst>
                </a:gridCol>
                <a:gridCol w="837105">
                  <a:extLst>
                    <a:ext uri="{9D8B030D-6E8A-4147-A177-3AD203B41FA5}">
                      <a16:colId xmlns:a16="http://schemas.microsoft.com/office/drawing/2014/main" val="2029111725"/>
                    </a:ext>
                  </a:extLst>
                </a:gridCol>
                <a:gridCol w="750569">
                  <a:extLst>
                    <a:ext uri="{9D8B030D-6E8A-4147-A177-3AD203B41FA5}">
                      <a16:colId xmlns:a16="http://schemas.microsoft.com/office/drawing/2014/main" val="3578375195"/>
                    </a:ext>
                  </a:extLst>
                </a:gridCol>
              </a:tblGrid>
              <a:tr h="48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</a:rPr>
                        <a:t>bc_id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+mj-lt"/>
                        </a:rPr>
                        <a:t>domain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cdash_group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short_name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+mj-lt"/>
                        </a:rPr>
                        <a:t>scenario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cdash_variable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  <a:latin typeface="+mj-lt"/>
                        </a:rPr>
                        <a:t>nsv_flag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question_text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+mj-lt"/>
                        </a:rPr>
                        <a:t>prompt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data_type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+mj-lt"/>
                        </a:rPr>
                        <a:t>length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significant_digits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cdashig_core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sdtm_target_variable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effectLst/>
                          <a:latin typeface="+mj-lt"/>
                        </a:rPr>
                        <a:t>sdtm_target_group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extLst>
                  <a:ext uri="{0D108BD9-81ED-4DB2-BD59-A6C34878D82A}">
                    <a16:rowId xmlns:a16="http://schemas.microsoft.com/office/drawing/2014/main" val="896067772"/>
                  </a:ext>
                </a:extLst>
              </a:tr>
              <a:tr h="2512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Horizontal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HEIGHT_VSORRES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What was the result of the height measurement?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VSORRES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extLst>
                  <a:ext uri="{0D108BD9-81ED-4DB2-BD59-A6C34878D82A}">
                    <a16:rowId xmlns:a16="http://schemas.microsoft.com/office/drawing/2014/main" val="2242269533"/>
                  </a:ext>
                </a:extLst>
              </a:tr>
              <a:tr h="23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effectLst/>
                          <a:hlinkClick r:id="rId2"/>
                        </a:rPr>
                        <a:t>C164634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1" marR="4511" marT="45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Horizontal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HEIGHT_VSORRESU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What was the unit of the height measurement?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Height Unit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R/C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VSORRESU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HEIGHT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extLst>
                  <a:ext uri="{0D108BD9-81ED-4DB2-BD59-A6C34878D82A}">
                    <a16:rowId xmlns:a16="http://schemas.microsoft.com/office/drawing/2014/main" val="3485546490"/>
                  </a:ext>
                </a:extLst>
              </a:tr>
              <a:tr h="23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C81328</a:t>
                      </a: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Horizontal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WEIGHT_VSORRES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What was the result of the weight measurement?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float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VSORRES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extLst>
                  <a:ext uri="{0D108BD9-81ED-4DB2-BD59-A6C34878D82A}">
                    <a16:rowId xmlns:a16="http://schemas.microsoft.com/office/drawing/2014/main" val="2786115943"/>
                  </a:ext>
                </a:extLst>
              </a:tr>
              <a:tr h="284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C81328</a:t>
                      </a: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VS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Horizontal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+mj-lt"/>
                        </a:rPr>
                        <a:t>WEIGHT_VSORRESU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What was the unit of the weight measurement?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Weight Unit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text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R/C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VSORRESU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+mj-lt"/>
                        </a:rPr>
                        <a:t>WEIGHT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138" marR="3138" marT="3138" marB="0" anchor="b"/>
                </a:tc>
                <a:extLst>
                  <a:ext uri="{0D108BD9-81ED-4DB2-BD59-A6C34878D82A}">
                    <a16:rowId xmlns:a16="http://schemas.microsoft.com/office/drawing/2014/main" val="271182912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950957-FF13-3D48-F52D-70A38E3BD09B}"/>
              </a:ext>
            </a:extLst>
          </p:cNvPr>
          <p:cNvSpPr txBox="1"/>
          <p:nvPr/>
        </p:nvSpPr>
        <p:spPr>
          <a:xfrm>
            <a:off x="811353" y="34939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134678"/>
                </a:solidFill>
                <a:latin typeface="Arial" panose="020B0604020202020204"/>
              </a:rPr>
              <a:t>Demo: CDASH spreadsheet template</a:t>
            </a:r>
          </a:p>
        </p:txBody>
      </p:sp>
    </p:spTree>
    <p:extLst>
      <p:ext uri="{BB962C8B-B14F-4D97-AF65-F5344CB8AC3E}">
        <p14:creationId xmlns:p14="http://schemas.microsoft.com/office/powerpoint/2010/main" val="229724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36" y="0"/>
            <a:ext cx="10515600" cy="151608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1067"/>
              </a:spcAft>
            </a:pPr>
            <a:r>
              <a:rPr lang="en-US" sz="2400" dirty="0"/>
              <a:t>CDISC Dataset Specializations Informing Data Flow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508" y="1190354"/>
            <a:ext cx="10515600" cy="469529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3"/>
                </a:solidFill>
              </a:rPr>
              <a:t>A Step Towards Automation of End-To-End Standards </a:t>
            </a:r>
            <a:endParaRPr lang="en-US" i="1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CDISC to collaborate with OAK-SDTM Automation Project to evaluate how CDISC Dataset Specializations can store mapping metadata</a:t>
            </a:r>
          </a:p>
          <a:p>
            <a:r>
              <a:rPr 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Potentially conduct a POC that demonstrates how CDISC Dataset Specializations can include OAK mapping metadata to facilitate end-to-end automation</a:t>
            </a:r>
            <a:endParaRPr lang="en-US" sz="1800" b="0" i="0" dirty="0">
              <a:solidFill>
                <a:srgbClr val="172B4D"/>
              </a:solidFill>
              <a:effectLst/>
              <a:latin typeface="Calibri" panose="020F050202020403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27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pPr defTabSz="1219170"/>
            <a:r>
              <a:rPr lang="en-US" dirty="0">
                <a:solidFill>
                  <a:srgbClr val="134678"/>
                </a:solidFill>
                <a:latin typeface="Arial" panose="020B0604020202020204"/>
              </a:rPr>
              <a:t>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692481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951C-28EA-8440-93C2-22517927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F8973-D4CB-2442-AB5F-340D00FF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CDISC Biomedical Concepts and </a:t>
            </a:r>
            <a:br>
              <a:rPr lang="en-US" dirty="0"/>
            </a:br>
            <a:r>
              <a:rPr lang="en-US" dirty="0"/>
              <a:t>SDTM Dataset Specializations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447" y="1081351"/>
            <a:ext cx="10515600" cy="5275000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cs typeface="Arial" panose="020B060402020202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3 Key pieces</a:t>
            </a:r>
            <a:endParaRPr lang="en-US" sz="2133" dirty="0"/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Conceptual Layer – standards agnostic BC’s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 panose="020F0502020204030204" pitchFamily="34" charset="0"/>
                <a:cs typeface="Times New Roman" panose="02020603050405020304" pitchFamily="18" charset="0"/>
              </a:rPr>
              <a:t>Provides semantics - aligned with NCI terminology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 panose="020F0502020204030204" pitchFamily="34" charset="0"/>
                <a:cs typeface="Times New Roman" panose="02020603050405020304" pitchFamily="18" charset="0"/>
              </a:rPr>
              <a:t>Supports study design, Schedule of Activities (SOA)</a:t>
            </a:r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Implementation Layer - Dataset Specializations aligned with standards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 panose="020F0502020204030204" pitchFamily="34" charset="0"/>
                <a:cs typeface="Times New Roman" panose="02020603050405020304" pitchFamily="18" charset="0"/>
              </a:rPr>
              <a:t>Dataset specializations as an extended dataset structure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 panose="020F0502020204030204" pitchFamily="34" charset="0"/>
                <a:cs typeface="Times New Roman" panose="02020603050405020304" pitchFamily="18" charset="0"/>
              </a:rPr>
              <a:t>Value level data supports programmers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 panose="020F0502020204030204" pitchFamily="34" charset="0"/>
                <a:cs typeface="Times New Roman" panose="02020603050405020304" pitchFamily="18" charset="0"/>
              </a:rPr>
              <a:t>Pre-configured building blocks for Define-XML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 panose="020F0502020204030204" pitchFamily="34" charset="0"/>
                <a:cs typeface="Times New Roman" panose="02020603050405020304" pitchFamily="18" charset="0"/>
              </a:rPr>
              <a:t>Tailored to BCs to link with unambiguous semantics &amp; definitions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dirty="0">
                <a:latin typeface="Calibri"/>
                <a:cs typeface="Times New Roman"/>
              </a:rPr>
              <a:t>Extend foundational standards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/>
                <a:cs typeface="Times New Roman"/>
              </a:rPr>
              <a:t>Add explicit relationships between variables</a:t>
            </a:r>
          </a:p>
          <a:p>
            <a:pPr marL="914377" lvl="1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133" dirty="0">
                <a:latin typeface="Calibri"/>
                <a:cs typeface="Times New Roman"/>
              </a:rPr>
              <a:t>Additional operational metadata, e.g., data type, etc.</a:t>
            </a:r>
            <a:endParaRPr lang="en-US" sz="2133" dirty="0"/>
          </a:p>
          <a:p>
            <a:pPr marL="457188" lvl="1" indent="0">
              <a:spcBef>
                <a:spcPts val="0"/>
              </a:spcBef>
              <a:buNone/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EB4FF9C4-EEBF-D24D-8A4E-C0B9CCE3F975}" type="slidenum">
              <a:rPr lang="en-US">
                <a:solidFill>
                  <a:srgbClr val="134678"/>
                </a:solidFill>
                <a:latin typeface="Arial" panose="020B0604020202020204"/>
              </a:rPr>
              <a:pPr defTabSz="1219170"/>
              <a:t>3</a:t>
            </a:fld>
            <a:endParaRPr lang="en-US">
              <a:solidFill>
                <a:srgbClr val="134678"/>
              </a:solidFill>
              <a:latin typeface="Arial" panose="020B0604020202020204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A7C1781-FDF5-24D4-F56D-EEFD2AD53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pPr defTabSz="1219170"/>
            <a:r>
              <a:rPr lang="en-US" dirty="0">
                <a:solidFill>
                  <a:srgbClr val="134678"/>
                </a:solidFill>
                <a:latin typeface="Arial" panose="020B0604020202020204"/>
              </a:rPr>
              <a:t>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4177847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107239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Tangible Value for CDISC Community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09" y="1081352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5927" indent="0">
              <a:lnSpc>
                <a:spcPct val="50000"/>
              </a:lnSpc>
              <a:buNone/>
            </a:pPr>
            <a:r>
              <a:rPr lang="en-US" b="1" dirty="0">
                <a:solidFill>
                  <a:schemeClr val="accent3"/>
                </a:solidFill>
              </a:rPr>
              <a:t>Pragmatic Implementation of Biomedical Concepts</a:t>
            </a:r>
          </a:p>
          <a:p>
            <a:pPr marL="5927" indent="0">
              <a:lnSpc>
                <a:spcPct val="50000"/>
              </a:lnSpc>
              <a:buNone/>
            </a:pPr>
            <a:endParaRPr lang="en-US" b="1" dirty="0">
              <a:cs typeface="Arial" panose="020B0604020202020204"/>
            </a:endParaRPr>
          </a:p>
          <a:p>
            <a:pPr marL="0" indent="0">
              <a:buNone/>
            </a:pPr>
            <a:r>
              <a:rPr lang="en-US" sz="2133" b="1" dirty="0"/>
              <a:t>Purpose:</a:t>
            </a:r>
          </a:p>
          <a:p>
            <a:r>
              <a:rPr lang="en-US" sz="2133" dirty="0"/>
              <a:t>Reduce variability in standards implementations </a:t>
            </a:r>
          </a:p>
          <a:p>
            <a:r>
              <a:rPr lang="en-US" sz="2133" dirty="0"/>
              <a:t>Increase metadata-driven automation and efficiency</a:t>
            </a:r>
          </a:p>
          <a:p>
            <a:r>
              <a:rPr lang="en-US" sz="2133" dirty="0"/>
              <a:t>Reduce barriers to operational implementation </a:t>
            </a:r>
          </a:p>
          <a:p>
            <a:endParaRPr lang="en-US" sz="2133" dirty="0"/>
          </a:p>
          <a:p>
            <a:pPr marL="0" indent="0">
              <a:buNone/>
            </a:pPr>
            <a:r>
              <a:rPr lang="en-US" sz="2133" dirty="0"/>
              <a:t>Provides an iterative approach to creating biomedical concepts with a focus on providing tangible value for the CDISC community</a:t>
            </a:r>
          </a:p>
          <a:p>
            <a:pPr marL="0" indent="0">
              <a:buNone/>
            </a:pPr>
            <a:endParaRPr lang="en-US" sz="2133" dirty="0"/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0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CDISC Biomedical Concepts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09" y="1022685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133" b="1" dirty="0"/>
              <a:t>MVP Objectives (now achieved):</a:t>
            </a:r>
          </a:p>
          <a:p>
            <a:r>
              <a:rPr lang="en-US" sz="2133" dirty="0"/>
              <a:t>Establish a logical data model</a:t>
            </a:r>
          </a:p>
          <a:p>
            <a:r>
              <a:rPr lang="en-US" sz="2133" dirty="0"/>
              <a:t>Establish a curation process and principles</a:t>
            </a:r>
          </a:p>
          <a:p>
            <a:r>
              <a:rPr lang="en-US" sz="2133" dirty="0"/>
              <a:t>Establish a validation/QC process</a:t>
            </a:r>
          </a:p>
          <a:p>
            <a:r>
              <a:rPr lang="en-US" sz="2133" dirty="0"/>
              <a:t>Establish versioning strategy</a:t>
            </a:r>
          </a:p>
          <a:p>
            <a:r>
              <a:rPr lang="en-US" sz="2133" dirty="0"/>
              <a:t>Establish APIs for retrieval of informative BC metadata/content retrieval</a:t>
            </a:r>
          </a:p>
          <a:p>
            <a:r>
              <a:rPr lang="en-US" sz="2133" dirty="0"/>
              <a:t>Establish a light-weight governance process with testable conditions for acceptance</a:t>
            </a:r>
          </a:p>
          <a:p>
            <a:r>
              <a:rPr lang="en-US" sz="2133" dirty="0"/>
              <a:t>Establish a pipeline for loading new content</a:t>
            </a:r>
          </a:p>
          <a:p>
            <a:pPr marL="0" indent="0">
              <a:buNone/>
            </a:pPr>
            <a:endParaRPr lang="en-US" sz="2133" dirty="0"/>
          </a:p>
          <a:p>
            <a:endParaRPr lang="en-US" sz="2133" dirty="0"/>
          </a:p>
          <a:p>
            <a:pPr marL="0" indent="0">
              <a:buNone/>
            </a:pPr>
            <a:endParaRPr lang="en-US" sz="2133" dirty="0"/>
          </a:p>
          <a:p>
            <a:pPr marL="457189" indent="-457189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76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387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CDISC Biomedical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09" y="1295109"/>
            <a:ext cx="10515600" cy="4695297"/>
          </a:xfrm>
        </p:spPr>
        <p:txBody>
          <a:bodyPr vert="horz" lIns="0" tIns="0" rIns="0" bIns="0" rtlCol="0" anchor="t">
            <a:normAutofit/>
          </a:bodyPr>
          <a:lstStyle/>
          <a:p>
            <a:pPr marL="5927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133" b="1" dirty="0"/>
              <a:t>General Principles:</a:t>
            </a:r>
          </a:p>
          <a:p>
            <a:r>
              <a:rPr lang="en-US" sz="2133" dirty="0"/>
              <a:t>Simplified, pragmatic, use-case focused approach</a:t>
            </a:r>
          </a:p>
          <a:p>
            <a:r>
              <a:rPr lang="en-US" sz="2133" dirty="0"/>
              <a:t>Initial use cases:  Support study design, building blocks for Define-XML</a:t>
            </a:r>
          </a:p>
          <a:p>
            <a:r>
              <a:rPr lang="en-US" sz="2133" dirty="0"/>
              <a:t>Decoupled conceptual and implementation layers</a:t>
            </a:r>
          </a:p>
          <a:p>
            <a:r>
              <a:rPr lang="en-US" sz="2133" dirty="0"/>
              <a:t>BCs and Dataset Specializations are non-normative standards (informational only)</a:t>
            </a:r>
          </a:p>
          <a:p>
            <a:r>
              <a:rPr lang="en-US" sz="2133" dirty="0"/>
              <a:t>Build faster with rapid return on investment, an Iterative approach</a:t>
            </a:r>
          </a:p>
          <a:p>
            <a:pPr marL="0" indent="0">
              <a:buNone/>
            </a:pPr>
            <a:endParaRPr lang="en-US" sz="2133" b="1" dirty="0"/>
          </a:p>
          <a:p>
            <a:r>
              <a:rPr lang="en-US" sz="2133" dirty="0"/>
              <a:t> </a:t>
            </a:r>
          </a:p>
          <a:p>
            <a:endParaRPr lang="en-US" sz="2133" dirty="0"/>
          </a:p>
          <a:p>
            <a:pPr marL="0" indent="0">
              <a:buNone/>
            </a:pPr>
            <a:endParaRPr lang="en-US" sz="2133" b="1" dirty="0"/>
          </a:p>
          <a:p>
            <a:pPr marL="0" indent="0">
              <a:buNone/>
            </a:pPr>
            <a:endParaRPr lang="en-US" sz="2133" dirty="0"/>
          </a:p>
          <a:p>
            <a:pPr marL="457178" indent="-457178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32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A55B-1CDD-4C9A-B596-91DB46BD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45" y="289738"/>
            <a:ext cx="4248851" cy="747857"/>
          </a:xfrm>
        </p:spPr>
        <p:txBody>
          <a:bodyPr>
            <a:normAutofit fontScale="90000"/>
          </a:bodyPr>
          <a:lstStyle/>
          <a:p>
            <a:r>
              <a:rPr lang="en-US" sz="2800"/>
              <a:t> </a:t>
            </a:r>
            <a:r>
              <a:rPr lang="en-US" sz="3100"/>
              <a:t>BC Data Model</a:t>
            </a:r>
            <a:br>
              <a:rPr lang="en-US" sz="2800"/>
            </a:b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78E7C-7267-431D-8D71-BD965341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46" y="1516327"/>
            <a:ext cx="1194356" cy="98788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marL="0" indent="0" algn="ctr">
              <a:buNone/>
            </a:pPr>
            <a:endParaRPr lang="en-US" sz="49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900" b="1">
                <a:solidFill>
                  <a:schemeClr val="tx1"/>
                </a:solidFill>
              </a:rPr>
              <a:t>BC Core</a:t>
            </a:r>
          </a:p>
          <a:p>
            <a:pPr marL="0" indent="0" algn="ctr">
              <a:buNone/>
            </a:pPr>
            <a:r>
              <a:rPr lang="en-US" sz="4900">
                <a:solidFill>
                  <a:schemeClr val="tx1"/>
                </a:solidFill>
              </a:rPr>
              <a:t>Body Height</a:t>
            </a:r>
          </a:p>
          <a:p>
            <a:pPr marL="0" indent="0" algn="ctr">
              <a:buNone/>
            </a:pPr>
            <a:r>
              <a:rPr lang="en-US" sz="3000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CCD34-EC8D-4F2A-B28B-66CE7A0A6282}"/>
              </a:ext>
            </a:extLst>
          </p:cNvPr>
          <p:cNvSpPr txBox="1">
            <a:spLocks/>
          </p:cNvSpPr>
          <p:nvPr/>
        </p:nvSpPr>
        <p:spPr>
          <a:xfrm>
            <a:off x="3076811" y="1474594"/>
            <a:ext cx="1101088" cy="107453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4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8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SDTM Group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tx1"/>
                </a:solidFill>
              </a:rPr>
              <a:t>HEIGHT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endParaRPr lang="en-US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7234F43-8ACB-497A-8783-53B437B18041}"/>
              </a:ext>
            </a:extLst>
          </p:cNvPr>
          <p:cNvSpPr txBox="1">
            <a:spLocks/>
          </p:cNvSpPr>
          <p:nvPr/>
        </p:nvSpPr>
        <p:spPr>
          <a:xfrm>
            <a:off x="5795351" y="1474594"/>
            <a:ext cx="1197299" cy="1050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9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900" b="1">
                <a:solidFill>
                  <a:schemeClr val="tx1"/>
                </a:solidFill>
              </a:rPr>
              <a:t>SDTM Variable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733">
                <a:solidFill>
                  <a:schemeClr val="tx1"/>
                </a:solidFill>
              </a:rPr>
              <a:t>VSORRESU</a:t>
            </a:r>
          </a:p>
          <a:p>
            <a:pPr marL="0" indent="0" algn="ctr">
              <a:buNone/>
            </a:pPr>
            <a:r>
              <a:rPr lang="en-US" sz="3733">
                <a:solidFill>
                  <a:schemeClr val="tx1"/>
                </a:solidFill>
              </a:rPr>
              <a:t>(coded)</a:t>
            </a:r>
          </a:p>
          <a:p>
            <a:pPr marL="0" indent="0">
              <a:buNone/>
            </a:pP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960FD286-C7EA-45A0-A084-7B92B74F2135}"/>
              </a:ext>
            </a:extLst>
          </p:cNvPr>
          <p:cNvSpPr txBox="1">
            <a:spLocks/>
          </p:cNvSpPr>
          <p:nvPr/>
        </p:nvSpPr>
        <p:spPr>
          <a:xfrm>
            <a:off x="10064320" y="1409001"/>
            <a:ext cx="1133457" cy="109520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100" b="1">
                <a:solidFill>
                  <a:schemeClr val="tx1"/>
                </a:solidFill>
              </a:rPr>
              <a:t>E</a:t>
            </a:r>
          </a:p>
          <a:p>
            <a:pPr marL="0" indent="0" algn="ctr">
              <a:buNone/>
            </a:pPr>
            <a:r>
              <a:rPr lang="en-US" sz="3733" b="1" err="1">
                <a:solidFill>
                  <a:schemeClr val="tx1"/>
                </a:solidFill>
              </a:rPr>
              <a:t>Codelist</a:t>
            </a:r>
            <a:endParaRPr lang="en-US" sz="3733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933">
                <a:solidFill>
                  <a:schemeClr val="tx1"/>
                </a:solidFill>
              </a:rPr>
              <a:t>(VSRESU)</a:t>
            </a:r>
          </a:p>
        </p:txBody>
      </p:sp>
      <p:sp>
        <p:nvSpPr>
          <p:cNvPr id="60" name="Content Placeholder 3">
            <a:extLst>
              <a:ext uri="{FF2B5EF4-FFF2-40B4-BE49-F238E27FC236}">
                <a16:creationId xmlns:a16="http://schemas.microsoft.com/office/drawing/2014/main" id="{C8B12A19-F03D-46DF-ACA7-E83B0D18D710}"/>
              </a:ext>
            </a:extLst>
          </p:cNvPr>
          <p:cNvSpPr txBox="1">
            <a:spLocks/>
          </p:cNvSpPr>
          <p:nvPr/>
        </p:nvSpPr>
        <p:spPr>
          <a:xfrm>
            <a:off x="10064961" y="3226466"/>
            <a:ext cx="964609" cy="735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CT Terms</a:t>
            </a:r>
          </a:p>
          <a:p>
            <a:pPr marL="0" indent="0" algn="ctr">
              <a:buNone/>
            </a:pPr>
            <a:r>
              <a:rPr lang="en-US" sz="4267">
                <a:solidFill>
                  <a:schemeClr val="tx1"/>
                </a:solidFill>
              </a:rPr>
              <a:t>in</a:t>
            </a:r>
            <a:endParaRPr lang="en-US" sz="3733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2EF2A8E-A231-40C0-A2DB-16D2C76BA0D7}"/>
              </a:ext>
            </a:extLst>
          </p:cNvPr>
          <p:cNvSpPr/>
          <p:nvPr/>
        </p:nvSpPr>
        <p:spPr>
          <a:xfrm>
            <a:off x="2160600" y="3606801"/>
            <a:ext cx="445245" cy="1312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1..*</a:t>
            </a:r>
          </a:p>
        </p:txBody>
      </p:sp>
      <p:sp>
        <p:nvSpPr>
          <p:cNvPr id="108" name="Content Placeholder 3">
            <a:extLst>
              <a:ext uri="{FF2B5EF4-FFF2-40B4-BE49-F238E27FC236}">
                <a16:creationId xmlns:a16="http://schemas.microsoft.com/office/drawing/2014/main" id="{CA0BEB33-B3EC-41FD-80CA-999E340CA7A0}"/>
              </a:ext>
            </a:extLst>
          </p:cNvPr>
          <p:cNvSpPr txBox="1">
            <a:spLocks/>
          </p:cNvSpPr>
          <p:nvPr/>
        </p:nvSpPr>
        <p:spPr>
          <a:xfrm>
            <a:off x="597499" y="4676531"/>
            <a:ext cx="1427943" cy="11185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7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56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56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Attribute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tx1"/>
                </a:solidFill>
              </a:rPr>
              <a:t>Vital Sign Result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tx1"/>
                </a:solidFill>
              </a:rPr>
              <a:t>(decimal)</a:t>
            </a:r>
          </a:p>
          <a:p>
            <a:pPr marL="0" indent="0" algn="ctr">
              <a:buNone/>
            </a:pPr>
            <a:r>
              <a:rPr lang="en-US" sz="90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77DED8-4978-4CAD-80A9-C3E3B663E631}"/>
              </a:ext>
            </a:extLst>
          </p:cNvPr>
          <p:cNvCxnSpPr>
            <a:cxnSpLocks/>
            <a:stCxn id="4" idx="4"/>
            <a:endCxn id="108" idx="0"/>
          </p:cNvCxnSpPr>
          <p:nvPr/>
        </p:nvCxnSpPr>
        <p:spPr>
          <a:xfrm>
            <a:off x="1246524" y="2504210"/>
            <a:ext cx="64947" cy="2172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7997A5D-BFBD-436B-B9CF-BA32479E1C5F}"/>
              </a:ext>
            </a:extLst>
          </p:cNvPr>
          <p:cNvSpPr/>
          <p:nvPr/>
        </p:nvSpPr>
        <p:spPr>
          <a:xfrm>
            <a:off x="857306" y="3649000"/>
            <a:ext cx="524708" cy="135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1..*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A4E0F15-484A-4254-B959-87C2152CFAA8}"/>
              </a:ext>
            </a:extLst>
          </p:cNvPr>
          <p:cNvSpPr/>
          <p:nvPr/>
        </p:nvSpPr>
        <p:spPr>
          <a:xfrm>
            <a:off x="8965215" y="1661538"/>
            <a:ext cx="437019" cy="1292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1..1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1444142A-159B-4C6A-B3BB-64688EA2FFD8}"/>
              </a:ext>
            </a:extLst>
          </p:cNvPr>
          <p:cNvCxnSpPr>
            <a:cxnSpLocks/>
          </p:cNvCxnSpPr>
          <p:nvPr/>
        </p:nvCxnSpPr>
        <p:spPr>
          <a:xfrm flipH="1">
            <a:off x="2517768" y="2334321"/>
            <a:ext cx="3386955" cy="306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Content Placeholder 3">
            <a:extLst>
              <a:ext uri="{FF2B5EF4-FFF2-40B4-BE49-F238E27FC236}">
                <a16:creationId xmlns:a16="http://schemas.microsoft.com/office/drawing/2014/main" id="{65E0F8DE-CC4C-45A0-89F3-73CEF8EC6B66}"/>
              </a:ext>
            </a:extLst>
          </p:cNvPr>
          <p:cNvSpPr txBox="1">
            <a:spLocks/>
          </p:cNvSpPr>
          <p:nvPr/>
        </p:nvSpPr>
        <p:spPr>
          <a:xfrm>
            <a:off x="5747081" y="4645513"/>
            <a:ext cx="1707457" cy="10502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4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4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8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CDASH Variable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HEIGHT_VSORRESU</a:t>
            </a:r>
            <a:endParaRPr lang="en-US" sz="44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3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00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8" name="Content Placeholder 3">
            <a:extLst>
              <a:ext uri="{FF2B5EF4-FFF2-40B4-BE49-F238E27FC236}">
                <a16:creationId xmlns:a16="http://schemas.microsoft.com/office/drawing/2014/main" id="{4F345185-FC92-4999-9072-AB554D9DDB52}"/>
              </a:ext>
            </a:extLst>
          </p:cNvPr>
          <p:cNvSpPr txBox="1">
            <a:spLocks/>
          </p:cNvSpPr>
          <p:nvPr/>
        </p:nvSpPr>
        <p:spPr>
          <a:xfrm>
            <a:off x="3695795" y="4316689"/>
            <a:ext cx="1187752" cy="11185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0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CDASH Group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tx1"/>
                </a:solidFill>
              </a:rPr>
              <a:t>HEIGHT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0E224765-05F4-4602-AA9B-A86D986C63B8}"/>
              </a:ext>
            </a:extLst>
          </p:cNvPr>
          <p:cNvCxnSpPr>
            <a:cxnSpLocks/>
            <a:stCxn id="238" idx="6"/>
          </p:cNvCxnSpPr>
          <p:nvPr/>
        </p:nvCxnSpPr>
        <p:spPr>
          <a:xfrm>
            <a:off x="4883547" y="4875955"/>
            <a:ext cx="871183" cy="22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C20652B-6D6D-4668-B558-8EDDB8A786F4}"/>
              </a:ext>
            </a:extLst>
          </p:cNvPr>
          <p:cNvSpPr/>
          <p:nvPr/>
        </p:nvSpPr>
        <p:spPr>
          <a:xfrm>
            <a:off x="5071505" y="5170623"/>
            <a:ext cx="510225" cy="19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1..+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3A06104-1DF4-4A2E-86FF-0123C2DE9A02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 flipV="1">
            <a:off x="4177899" y="1999704"/>
            <a:ext cx="1617452" cy="1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F188362-1688-487B-BD38-F6F0ACA29BFE}"/>
              </a:ext>
            </a:extLst>
          </p:cNvPr>
          <p:cNvCxnSpPr>
            <a:cxnSpLocks/>
          </p:cNvCxnSpPr>
          <p:nvPr/>
        </p:nvCxnSpPr>
        <p:spPr>
          <a:xfrm flipH="1">
            <a:off x="6965397" y="1954405"/>
            <a:ext cx="3071671" cy="5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9CA7752-F2B3-4977-AF90-325429D7BC6F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 flipV="1">
            <a:off x="1843702" y="2010269"/>
            <a:ext cx="1233109" cy="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A40A53F-683F-4249-9A16-48A8E0DB3D4E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1668793" y="2359537"/>
            <a:ext cx="2162191" cy="218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56BCCE9-DF24-4C7D-886E-10E4601AC57E}"/>
              </a:ext>
            </a:extLst>
          </p:cNvPr>
          <p:cNvCxnSpPr>
            <a:cxnSpLocks/>
            <a:stCxn id="43" idx="4"/>
            <a:endCxn id="60" idx="0"/>
          </p:cNvCxnSpPr>
          <p:nvPr/>
        </p:nvCxnSpPr>
        <p:spPr>
          <a:xfrm flipH="1">
            <a:off x="10547266" y="2504209"/>
            <a:ext cx="83783" cy="722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Content Placeholder 3">
            <a:extLst>
              <a:ext uri="{FF2B5EF4-FFF2-40B4-BE49-F238E27FC236}">
                <a16:creationId xmlns:a16="http://schemas.microsoft.com/office/drawing/2014/main" id="{0F124D64-BFEE-4F39-B18A-566936945682}"/>
              </a:ext>
            </a:extLst>
          </p:cNvPr>
          <p:cNvSpPr txBox="1">
            <a:spLocks/>
          </p:cNvSpPr>
          <p:nvPr/>
        </p:nvSpPr>
        <p:spPr>
          <a:xfrm>
            <a:off x="5795352" y="289738"/>
            <a:ext cx="1124265" cy="97171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9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900" b="1">
                <a:solidFill>
                  <a:schemeClr val="tx1"/>
                </a:solidFill>
              </a:rPr>
              <a:t>SDTM Variable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733">
                <a:solidFill>
                  <a:schemeClr val="tx1"/>
                </a:solidFill>
              </a:rPr>
              <a:t>VSORRES</a:t>
            </a:r>
          </a:p>
          <a:p>
            <a:pPr marL="0" indent="0" algn="ctr">
              <a:buNone/>
            </a:pPr>
            <a:r>
              <a:rPr lang="en-US" sz="3733">
                <a:solidFill>
                  <a:schemeClr val="tx1"/>
                </a:solidFill>
              </a:rPr>
              <a:t>(float)</a:t>
            </a:r>
          </a:p>
          <a:p>
            <a:pPr marL="0" indent="0">
              <a:buNone/>
            </a:pP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6C59252-1ED3-4FD9-99E8-F1A24B776F93}"/>
              </a:ext>
            </a:extLst>
          </p:cNvPr>
          <p:cNvCxnSpPr>
            <a:cxnSpLocks/>
          </p:cNvCxnSpPr>
          <p:nvPr/>
        </p:nvCxnSpPr>
        <p:spPr>
          <a:xfrm flipV="1">
            <a:off x="4179905" y="739664"/>
            <a:ext cx="1617452" cy="123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Content Placeholder 3">
            <a:extLst>
              <a:ext uri="{FF2B5EF4-FFF2-40B4-BE49-F238E27FC236}">
                <a16:creationId xmlns:a16="http://schemas.microsoft.com/office/drawing/2014/main" id="{984A85CE-8E25-46F2-A14C-79A2A24AB1DC}"/>
              </a:ext>
            </a:extLst>
          </p:cNvPr>
          <p:cNvSpPr txBox="1">
            <a:spLocks/>
          </p:cNvSpPr>
          <p:nvPr/>
        </p:nvSpPr>
        <p:spPr>
          <a:xfrm>
            <a:off x="4635864" y="5565923"/>
            <a:ext cx="1673208" cy="111853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9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49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900" b="1">
                <a:solidFill>
                  <a:schemeClr val="tx1"/>
                </a:solidFill>
              </a:rPr>
              <a:t>CDASH Variable</a:t>
            </a:r>
          </a:p>
          <a:p>
            <a:pPr marL="0" indent="0" algn="ctr">
              <a:buNone/>
            </a:pPr>
            <a:r>
              <a:rPr lang="en-US" sz="3200">
                <a:solidFill>
                  <a:schemeClr val="tx1"/>
                </a:solidFill>
              </a:rPr>
              <a:t>HEIGHT_VSORRES</a:t>
            </a:r>
          </a:p>
          <a:p>
            <a:pPr marL="0" indent="0" algn="ctr">
              <a:buNone/>
            </a:pPr>
            <a:r>
              <a:rPr lang="en-US" sz="3733">
                <a:solidFill>
                  <a:schemeClr val="tx1"/>
                </a:solidFill>
              </a:rPr>
              <a:t>(float)</a:t>
            </a:r>
          </a:p>
          <a:p>
            <a:pPr marL="0" indent="0">
              <a:buNone/>
            </a:pPr>
            <a:endParaRPr lang="en-US" sz="3200">
              <a:solidFill>
                <a:schemeClr val="tx1"/>
              </a:solidFill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7968B785-228B-4C4D-B943-FC6AE048AF0E}"/>
              </a:ext>
            </a:extLst>
          </p:cNvPr>
          <p:cNvCxnSpPr>
            <a:cxnSpLocks/>
            <a:stCxn id="238" idx="6"/>
            <a:endCxn id="199" idx="0"/>
          </p:cNvCxnSpPr>
          <p:nvPr/>
        </p:nvCxnSpPr>
        <p:spPr>
          <a:xfrm>
            <a:off x="4883548" y="4875955"/>
            <a:ext cx="588921" cy="68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93EAA5F-A0FA-4408-9326-B3F12BF3C43D}"/>
              </a:ext>
            </a:extLst>
          </p:cNvPr>
          <p:cNvSpPr txBox="1">
            <a:spLocks/>
          </p:cNvSpPr>
          <p:nvPr/>
        </p:nvSpPr>
        <p:spPr>
          <a:xfrm>
            <a:off x="1807618" y="5414135"/>
            <a:ext cx="1315943" cy="11185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7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56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56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Attribute</a:t>
            </a:r>
          </a:p>
          <a:p>
            <a:pPr marL="0" indent="0" algn="ctr">
              <a:buNone/>
            </a:pPr>
            <a:r>
              <a:rPr lang="en-US" sz="4800">
                <a:solidFill>
                  <a:schemeClr val="tx1"/>
                </a:solidFill>
              </a:rPr>
              <a:t>Unit of Height</a:t>
            </a:r>
          </a:p>
          <a:p>
            <a:pPr marL="0" indent="0" algn="ctr">
              <a:buNone/>
            </a:pPr>
            <a:endParaRPr lang="en-US" sz="480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900">
                <a:solidFill>
                  <a:schemeClr val="tx1"/>
                </a:solidFill>
              </a:rPr>
              <a:t> </a:t>
            </a:r>
          </a:p>
          <a:p>
            <a:pPr marL="0" indent="0" algn="ctr">
              <a:buNone/>
            </a:pP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EF2781-E3DA-4F12-86D4-2AD13ED64D9D}"/>
              </a:ext>
            </a:extLst>
          </p:cNvPr>
          <p:cNvCxnSpPr>
            <a:cxnSpLocks/>
            <a:endCxn id="108" idx="7"/>
          </p:cNvCxnSpPr>
          <p:nvPr/>
        </p:nvCxnSpPr>
        <p:spPr>
          <a:xfrm flipH="1">
            <a:off x="1816324" y="1086936"/>
            <a:ext cx="4145888" cy="375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1C5FA95-7FE0-484D-B697-365550796A7C}"/>
              </a:ext>
            </a:extLst>
          </p:cNvPr>
          <p:cNvSpPr/>
          <p:nvPr/>
        </p:nvSpPr>
        <p:spPr>
          <a:xfrm>
            <a:off x="3584471" y="3065417"/>
            <a:ext cx="460661" cy="1538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1..*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4AF8320-99D3-4730-8BFA-5CF00FD3A241}"/>
              </a:ext>
            </a:extLst>
          </p:cNvPr>
          <p:cNvSpPr/>
          <p:nvPr/>
        </p:nvSpPr>
        <p:spPr>
          <a:xfrm>
            <a:off x="2219372" y="1815107"/>
            <a:ext cx="437019" cy="1627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1..*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F484AE-DB49-4AAA-B02D-D25EC7B48072}"/>
              </a:ext>
            </a:extLst>
          </p:cNvPr>
          <p:cNvCxnSpPr>
            <a:cxnSpLocks/>
            <a:endCxn id="227" idx="0"/>
          </p:cNvCxnSpPr>
          <p:nvPr/>
        </p:nvCxnSpPr>
        <p:spPr>
          <a:xfrm flipH="1">
            <a:off x="6600809" y="1997592"/>
            <a:ext cx="3449883" cy="264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97F147A-C601-41CA-B236-DE8E1AC3DAEC}"/>
              </a:ext>
            </a:extLst>
          </p:cNvPr>
          <p:cNvSpPr/>
          <p:nvPr/>
        </p:nvSpPr>
        <p:spPr>
          <a:xfrm>
            <a:off x="4425893" y="3548743"/>
            <a:ext cx="455007" cy="1730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1..*</a:t>
            </a:r>
          </a:p>
        </p:txBody>
      </p:sp>
      <p:sp>
        <p:nvSpPr>
          <p:cNvPr id="57" name="Content Placeholder 3">
            <a:extLst>
              <a:ext uri="{FF2B5EF4-FFF2-40B4-BE49-F238E27FC236}">
                <a16:creationId xmlns:a16="http://schemas.microsoft.com/office/drawing/2014/main" id="{177E447A-BE55-4C57-B8D0-290E67540A65}"/>
              </a:ext>
            </a:extLst>
          </p:cNvPr>
          <p:cNvSpPr txBox="1">
            <a:spLocks/>
          </p:cNvSpPr>
          <p:nvPr/>
        </p:nvSpPr>
        <p:spPr>
          <a:xfrm>
            <a:off x="10868907" y="4273203"/>
            <a:ext cx="936709" cy="80665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CT Terms</a:t>
            </a:r>
          </a:p>
          <a:p>
            <a:pPr marL="0" indent="0" algn="ctr">
              <a:buNone/>
            </a:pPr>
            <a:r>
              <a:rPr lang="en-US" sz="4267">
                <a:solidFill>
                  <a:schemeClr val="tx1"/>
                </a:solidFill>
              </a:rPr>
              <a:t>cm</a:t>
            </a:r>
            <a:endParaRPr lang="en-US" sz="3733"/>
          </a:p>
        </p:txBody>
      </p:sp>
      <p:sp>
        <p:nvSpPr>
          <p:cNvPr id="61" name="Content Placeholder 3">
            <a:extLst>
              <a:ext uri="{FF2B5EF4-FFF2-40B4-BE49-F238E27FC236}">
                <a16:creationId xmlns:a16="http://schemas.microsoft.com/office/drawing/2014/main" id="{D4850FFD-AC98-48D6-965A-CE4949F86A7E}"/>
              </a:ext>
            </a:extLst>
          </p:cNvPr>
          <p:cNvSpPr txBox="1">
            <a:spLocks/>
          </p:cNvSpPr>
          <p:nvPr/>
        </p:nvSpPr>
        <p:spPr>
          <a:xfrm>
            <a:off x="9032060" y="4080172"/>
            <a:ext cx="947963" cy="844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b="1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4800" b="1">
                <a:solidFill>
                  <a:schemeClr val="tx1"/>
                </a:solidFill>
              </a:rPr>
              <a:t>CT Terms</a:t>
            </a:r>
          </a:p>
          <a:p>
            <a:pPr marL="0" indent="0" algn="ctr">
              <a:buNone/>
            </a:pPr>
            <a:r>
              <a:rPr lang="en-US" sz="4267">
                <a:solidFill>
                  <a:schemeClr val="tx1"/>
                </a:solidFill>
              </a:rPr>
              <a:t>mm</a:t>
            </a:r>
            <a:endParaRPr lang="en-US" sz="3733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C228CE-BCCF-470B-B931-CF7C370B4802}"/>
              </a:ext>
            </a:extLst>
          </p:cNvPr>
          <p:cNvCxnSpPr>
            <a:cxnSpLocks/>
            <a:stCxn id="43" idx="4"/>
            <a:endCxn id="61" idx="0"/>
          </p:cNvCxnSpPr>
          <p:nvPr/>
        </p:nvCxnSpPr>
        <p:spPr>
          <a:xfrm flipH="1">
            <a:off x="9506042" y="2504209"/>
            <a:ext cx="1125007" cy="1575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A69636-FB41-4830-A7C0-7BE64FDB360E}"/>
              </a:ext>
            </a:extLst>
          </p:cNvPr>
          <p:cNvCxnSpPr>
            <a:cxnSpLocks/>
            <a:stCxn id="43" idx="4"/>
            <a:endCxn id="57" idx="0"/>
          </p:cNvCxnSpPr>
          <p:nvPr/>
        </p:nvCxnSpPr>
        <p:spPr>
          <a:xfrm>
            <a:off x="10631048" y="2504210"/>
            <a:ext cx="706213" cy="1768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242A28-DE7F-459B-9639-89828D932222}"/>
              </a:ext>
            </a:extLst>
          </p:cNvPr>
          <p:cNvCxnSpPr>
            <a:cxnSpLocks/>
            <a:stCxn id="31" idx="6"/>
            <a:endCxn id="61" idx="1"/>
          </p:cNvCxnSpPr>
          <p:nvPr/>
        </p:nvCxnSpPr>
        <p:spPr>
          <a:xfrm>
            <a:off x="6992650" y="1999705"/>
            <a:ext cx="2178236" cy="220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298211-190D-437B-B38E-A9AD88264536}"/>
              </a:ext>
            </a:extLst>
          </p:cNvPr>
          <p:cNvCxnSpPr>
            <a:cxnSpLocks/>
            <a:stCxn id="31" idx="6"/>
            <a:endCxn id="60" idx="0"/>
          </p:cNvCxnSpPr>
          <p:nvPr/>
        </p:nvCxnSpPr>
        <p:spPr>
          <a:xfrm>
            <a:off x="6992649" y="1999705"/>
            <a:ext cx="3554616" cy="122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F1F943-1C66-4716-82F6-5F97D50ECD37}"/>
              </a:ext>
            </a:extLst>
          </p:cNvPr>
          <p:cNvCxnSpPr>
            <a:cxnSpLocks/>
            <a:stCxn id="31" idx="6"/>
            <a:endCxn id="57" idx="1"/>
          </p:cNvCxnSpPr>
          <p:nvPr/>
        </p:nvCxnSpPr>
        <p:spPr>
          <a:xfrm>
            <a:off x="6992649" y="1999705"/>
            <a:ext cx="4013435" cy="239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8169FBB-5406-41E0-A6EF-1CF8D7083CEE}"/>
              </a:ext>
            </a:extLst>
          </p:cNvPr>
          <p:cNvCxnSpPr>
            <a:cxnSpLocks/>
            <a:stCxn id="227" idx="6"/>
            <a:endCxn id="60" idx="2"/>
          </p:cNvCxnSpPr>
          <p:nvPr/>
        </p:nvCxnSpPr>
        <p:spPr>
          <a:xfrm flipV="1">
            <a:off x="7454538" y="3594254"/>
            <a:ext cx="2610423" cy="157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E9B7A4-52E5-4966-9826-A6BC0907E2B3}"/>
              </a:ext>
            </a:extLst>
          </p:cNvPr>
          <p:cNvCxnSpPr>
            <a:cxnSpLocks/>
          </p:cNvCxnSpPr>
          <p:nvPr/>
        </p:nvCxnSpPr>
        <p:spPr>
          <a:xfrm flipV="1">
            <a:off x="7507067" y="4875955"/>
            <a:ext cx="3406292" cy="29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1A1305B-D04C-4B2C-BA4E-DDF4FE0EC5D7}"/>
              </a:ext>
            </a:extLst>
          </p:cNvPr>
          <p:cNvCxnSpPr>
            <a:cxnSpLocks/>
            <a:stCxn id="227" idx="6"/>
            <a:endCxn id="61" idx="3"/>
          </p:cNvCxnSpPr>
          <p:nvPr/>
        </p:nvCxnSpPr>
        <p:spPr>
          <a:xfrm flipV="1">
            <a:off x="7454538" y="4801020"/>
            <a:ext cx="1716348" cy="369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180CA61-9543-4070-BCE5-733DB6102DD3}"/>
              </a:ext>
            </a:extLst>
          </p:cNvPr>
          <p:cNvSpPr/>
          <p:nvPr/>
        </p:nvSpPr>
        <p:spPr>
          <a:xfrm>
            <a:off x="7602081" y="3711087"/>
            <a:ext cx="466411" cy="1816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D28F0F-7690-4504-AC69-3A46989B1E53}"/>
              </a:ext>
            </a:extLst>
          </p:cNvPr>
          <p:cNvSpPr/>
          <p:nvPr/>
        </p:nvSpPr>
        <p:spPr>
          <a:xfrm>
            <a:off x="7349019" y="2188312"/>
            <a:ext cx="458215" cy="1656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1..*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D05BE5-FD94-8213-9A60-B57FE42F5DE1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246525" y="2504210"/>
            <a:ext cx="1259137" cy="2909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4D2A41D-4759-C2D1-3AF5-F958A013DFEB}"/>
              </a:ext>
            </a:extLst>
          </p:cNvPr>
          <p:cNvSpPr/>
          <p:nvPr/>
        </p:nvSpPr>
        <p:spPr>
          <a:xfrm>
            <a:off x="4358449" y="1777072"/>
            <a:ext cx="510225" cy="1948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1..+</a:t>
            </a:r>
          </a:p>
        </p:txBody>
      </p:sp>
    </p:spTree>
    <p:extLst>
      <p:ext uri="{BB962C8B-B14F-4D97-AF65-F5344CB8AC3E}">
        <p14:creationId xmlns:p14="http://schemas.microsoft.com/office/powerpoint/2010/main" val="144406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A3A8BE-0C64-A727-1321-FAA3E4C0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A40A-FFC5-5FB9-9759-4FB4C3A57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CDISC 2022 US Interchange | #CDISCUS #ClearDataClearImpact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FB3210-3272-F6FB-6E64-257E5613A24B}"/>
              </a:ext>
            </a:extLst>
          </p:cNvPr>
          <p:cNvSpPr txBox="1">
            <a:spLocks/>
          </p:cNvSpPr>
          <p:nvPr/>
        </p:nvSpPr>
        <p:spPr>
          <a:xfrm>
            <a:off x="715110" y="239347"/>
            <a:ext cx="10989407" cy="724757"/>
          </a:xfrm>
          <a:prstGeom prst="rect">
            <a:avLst/>
          </a:prstGeom>
        </p:spPr>
        <p:txBody>
          <a:bodyPr lIns="121920" tIns="60960" rIns="121920" bIns="6096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/>
              <a:t>Biomedical Concept (BC) Data Model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3856845-9365-48D7-DA2C-2A056272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46" y="1216688"/>
            <a:ext cx="8177669" cy="2244995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271A3BD9-76C6-B22A-0C9C-0560D406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5" y="722971"/>
            <a:ext cx="311406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A3A8BE-0C64-A727-1321-FAA3E4C0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8A40A-FFC5-5FB9-9759-4FB4C3A57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CDISC 2022 US Interchange | #CDISCUS #ClearDataClearImpact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FB3210-3272-F6FB-6E64-257E5613A24B}"/>
              </a:ext>
            </a:extLst>
          </p:cNvPr>
          <p:cNvSpPr txBox="1">
            <a:spLocks/>
          </p:cNvSpPr>
          <p:nvPr/>
        </p:nvSpPr>
        <p:spPr>
          <a:xfrm>
            <a:off x="715110" y="239347"/>
            <a:ext cx="10989407" cy="724757"/>
          </a:xfrm>
          <a:prstGeom prst="rect">
            <a:avLst/>
          </a:prstGeom>
        </p:spPr>
        <p:txBody>
          <a:bodyPr lIns="121920" tIns="60960" rIns="121920" bIns="6096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/>
              <a:t>SDTMIG Dataset Specialization Data Model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6AB9549-F64E-9168-FC7D-3C7A88DD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65" y="786482"/>
            <a:ext cx="8842916" cy="55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220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DISC-1 1">
      <a:dk1>
        <a:srgbClr val="134678"/>
      </a:dk1>
      <a:lt1>
        <a:srgbClr val="FFFFFF"/>
      </a:lt1>
      <a:dk2>
        <a:srgbClr val="515349"/>
      </a:dk2>
      <a:lt2>
        <a:srgbClr val="F5F5F5"/>
      </a:lt2>
      <a:accent1>
        <a:srgbClr val="134678"/>
      </a:accent1>
      <a:accent2>
        <a:srgbClr val="A1D0CA"/>
      </a:accent2>
      <a:accent3>
        <a:srgbClr val="C94543"/>
      </a:accent3>
      <a:accent4>
        <a:srgbClr val="EDAA00"/>
      </a:accent4>
      <a:accent5>
        <a:srgbClr val="553278"/>
      </a:accent5>
      <a:accent6>
        <a:srgbClr val="40B3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77C50EA-3707-4A7C-9D82-CB722B085C32}" vid="{C9C85201-E86C-4D81-B37E-8FE6ED775A13}"/>
    </a:ext>
  </a:extLst>
</a:theme>
</file>

<file path=ppt/theme/theme2.xml><?xml version="1.0" encoding="utf-8"?>
<a:theme xmlns:a="http://schemas.openxmlformats.org/drawingml/2006/main" name="1_Office Theme">
  <a:themeElements>
    <a:clrScheme name="CDISC-1 1">
      <a:dk1>
        <a:srgbClr val="134678"/>
      </a:dk1>
      <a:lt1>
        <a:srgbClr val="FFFFFF"/>
      </a:lt1>
      <a:dk2>
        <a:srgbClr val="515349"/>
      </a:dk2>
      <a:lt2>
        <a:srgbClr val="F5F5F5"/>
      </a:lt2>
      <a:accent1>
        <a:srgbClr val="134678"/>
      </a:accent1>
      <a:accent2>
        <a:srgbClr val="A1D0CA"/>
      </a:accent2>
      <a:accent3>
        <a:srgbClr val="C94543"/>
      </a:accent3>
      <a:accent4>
        <a:srgbClr val="EDAA00"/>
      </a:accent4>
      <a:accent5>
        <a:srgbClr val="553278"/>
      </a:accent5>
      <a:accent6>
        <a:srgbClr val="40B3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S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-External-16x9.potx" id="{7C1FCA5B-BA13-442F-8160-F3161779851F}" vid="{BAD23DD3-5353-42E0-BD97-45DD835F60E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DISC-1 1">
    <a:dk1>
      <a:srgbClr val="134678"/>
    </a:dk1>
    <a:lt1>
      <a:srgbClr val="FFFFFF"/>
    </a:lt1>
    <a:dk2>
      <a:srgbClr val="515349"/>
    </a:dk2>
    <a:lt2>
      <a:srgbClr val="F5F5F5"/>
    </a:lt2>
    <a:accent1>
      <a:srgbClr val="134678"/>
    </a:accent1>
    <a:accent2>
      <a:srgbClr val="A1D0CA"/>
    </a:accent2>
    <a:accent3>
      <a:srgbClr val="C94543"/>
    </a:accent3>
    <a:accent4>
      <a:srgbClr val="EDAA00"/>
    </a:accent4>
    <a:accent5>
      <a:srgbClr val="553278"/>
    </a:accent5>
    <a:accent6>
      <a:srgbClr val="40B3E5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DD6FD0640724CAC6A104AA4040E53" ma:contentTypeVersion="13" ma:contentTypeDescription="Create a new document." ma:contentTypeScope="" ma:versionID="aa00e2aeb63565fd4988f3bc7c97b371">
  <xsd:schema xmlns:xsd="http://www.w3.org/2001/XMLSchema" xmlns:xs="http://www.w3.org/2001/XMLSchema" xmlns:p="http://schemas.microsoft.com/office/2006/metadata/properties" xmlns:ns2="3dc215b4-4765-4137-95ef-e24fb8216673" xmlns:ns3="2634c873-c79e-4fdd-b8bf-a33e5fa5c27f" targetNamespace="http://schemas.microsoft.com/office/2006/metadata/properties" ma:root="true" ma:fieldsID="7822c03c227bdc5bd9644e8b1fc3509a" ns2:_="" ns3:_="">
    <xsd:import namespace="3dc215b4-4765-4137-95ef-e24fb8216673"/>
    <xsd:import namespace="2634c873-c79e-4fdd-b8bf-a33e5fa5c2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escription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215b4-4765-4137-95ef-e24fb82166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tion0" ma:index="10" ma:displayName="Description" ma:default="Data and Metadata documentation will explain structure and content any QC manipulations that have been done to the data." ma:description="Data and Metadata documentation will explain structure and content any QC manipulations that have been done to the data." ma:format="Dropdown" ma:internalName="Description0">
      <xsd:simpleType>
        <xsd:restriction base="dms:Note">
          <xsd:maxLength value="255"/>
        </xsd:restriction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34c873-c79e-4fdd-b8bf-a33e5fa5c27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3dc215b4-4765-4137-95ef-e24fb8216673">Data and Metadata documentation will explain structure and content any QC manipulations that have been done to the data.</Description0>
  </documentManagement>
</p:properties>
</file>

<file path=customXml/itemProps1.xml><?xml version="1.0" encoding="utf-8"?>
<ds:datastoreItem xmlns:ds="http://schemas.openxmlformats.org/officeDocument/2006/customXml" ds:itemID="{035D8499-21FC-4EF7-B1FE-262AF4762E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c215b4-4765-4137-95ef-e24fb8216673"/>
    <ds:schemaRef ds:uri="2634c873-c79e-4fdd-b8bf-a33e5fa5c2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9EC181-C0F2-42B3-AB85-F8F63521EA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074710-47E0-430A-9D22-57068D7EF918}">
  <ds:schemaRefs>
    <ds:schemaRef ds:uri="http://schemas.microsoft.com/office/2006/metadata/properties"/>
    <ds:schemaRef ds:uri="http://schemas.microsoft.com/office/infopath/2007/PartnerControls"/>
    <ds:schemaRef ds:uri="3dc215b4-4765-4137-95ef-e24fb821667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10539</TotalTime>
  <Words>1854</Words>
  <Application>Microsoft Office PowerPoint</Application>
  <PresentationFormat>Widescreen</PresentationFormat>
  <Paragraphs>601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Arial,Sans-Serif</vt:lpstr>
      <vt:lpstr>Calibri</vt:lpstr>
      <vt:lpstr>Calibri Light</vt:lpstr>
      <vt:lpstr>Symbol</vt:lpstr>
      <vt:lpstr>2_Office Theme</vt:lpstr>
      <vt:lpstr>1_Office Theme</vt:lpstr>
      <vt:lpstr>SAS</vt:lpstr>
      <vt:lpstr> CDISC Biomedical Concepts Conceptual &amp; Operational Standards Metadata Services (COSMoS)  </vt:lpstr>
      <vt:lpstr>Training Objectives </vt:lpstr>
      <vt:lpstr>CDISC Biomedical Concepts and  SDTM Dataset Specializations </vt:lpstr>
      <vt:lpstr>Tangible Value for CDISC Community</vt:lpstr>
      <vt:lpstr>CDISC Biomedical Concepts </vt:lpstr>
      <vt:lpstr>CDISC Biomedical Concepts</vt:lpstr>
      <vt:lpstr> BC Data Model </vt:lpstr>
      <vt:lpstr>PowerPoint Presentation</vt:lpstr>
      <vt:lpstr>PowerPoint Presentation</vt:lpstr>
      <vt:lpstr>CDISC Biomedical Concepts and  SDTM Dataset Specializations </vt:lpstr>
      <vt:lpstr>CDISC Biomedical Concepts</vt:lpstr>
      <vt:lpstr>PowerPoint Presentation</vt:lpstr>
      <vt:lpstr>SDTM Dataset Specializations </vt:lpstr>
      <vt:lpstr>CDISC Dataset Specializations</vt:lpstr>
      <vt:lpstr>SDTM Curation Template (a subset of model attributes shown)</vt:lpstr>
      <vt:lpstr>Focus on your data. Let the standards come to YOU</vt:lpstr>
      <vt:lpstr>PowerPoint Presentation</vt:lpstr>
      <vt:lpstr>API Endpoints in CDISC Library</vt:lpstr>
      <vt:lpstr>Use Case: Building Blocks for SDTM Define-XML</vt:lpstr>
      <vt:lpstr>PowerPoint Presentation</vt:lpstr>
      <vt:lpstr>Result: Define-XML v2.1 document with complete SDTM Dataset Specialization: - Value Level Metadata and  - Controlled Terminology metadata for the LB and VS domains </vt:lpstr>
      <vt:lpstr>Result: Define-XML v2.1 document with complete SDTM Dataset Specialization: - Value Level Metadata and  - Controlled Terminology metadata for the LB and VS domains </vt:lpstr>
      <vt:lpstr>Result: Define-XML v2.1 document with complete SDTM Dataset Specialization: - Value Level Metadata and  - Controlled Terminology metadata for the LB and VS domains </vt:lpstr>
      <vt:lpstr>BC Validation/QC Plan</vt:lpstr>
      <vt:lpstr>CDISC Library Release Plan</vt:lpstr>
      <vt:lpstr>PowerPoint Presentation</vt:lpstr>
      <vt:lpstr>CDISC Dataset Specializations Informing Data Flow and Mapping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Lander</dc:creator>
  <cp:lastModifiedBy>Linda Lander</cp:lastModifiedBy>
  <cp:revision>166</cp:revision>
  <dcterms:created xsi:type="dcterms:W3CDTF">2021-09-17T13:33:32Z</dcterms:created>
  <dcterms:modified xsi:type="dcterms:W3CDTF">2023-07-14T12:51:51Z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0x010100EA3DD6FD0640724CAC6A104AA4040E53</vt:lpwstr>
  </property>
</Properties>
</file>